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60" r:id="rId1"/>
  </p:sldMasterIdLst>
  <p:notesMasterIdLst>
    <p:notesMasterId r:id="rId81"/>
  </p:notesMasterIdLst>
  <p:sldIdLst>
    <p:sldId id="257" r:id="rId2"/>
    <p:sldId id="521" r:id="rId3"/>
    <p:sldId id="523" r:id="rId4"/>
    <p:sldId id="673" r:id="rId5"/>
    <p:sldId id="674" r:id="rId6"/>
    <p:sldId id="676" r:id="rId7"/>
    <p:sldId id="675" r:id="rId8"/>
    <p:sldId id="604" r:id="rId9"/>
    <p:sldId id="605" r:id="rId10"/>
    <p:sldId id="606" r:id="rId11"/>
    <p:sldId id="607" r:id="rId12"/>
    <p:sldId id="608" r:id="rId13"/>
    <p:sldId id="609" r:id="rId14"/>
    <p:sldId id="610" r:id="rId15"/>
    <p:sldId id="611" r:id="rId16"/>
    <p:sldId id="612" r:id="rId17"/>
    <p:sldId id="613" r:id="rId18"/>
    <p:sldId id="614" r:id="rId19"/>
    <p:sldId id="615" r:id="rId20"/>
    <p:sldId id="616" r:id="rId21"/>
    <p:sldId id="617" r:id="rId22"/>
    <p:sldId id="618" r:id="rId23"/>
    <p:sldId id="619" r:id="rId24"/>
    <p:sldId id="620" r:id="rId25"/>
    <p:sldId id="621" r:id="rId26"/>
    <p:sldId id="622" r:id="rId27"/>
    <p:sldId id="623" r:id="rId28"/>
    <p:sldId id="624" r:id="rId29"/>
    <p:sldId id="625" r:id="rId30"/>
    <p:sldId id="626" r:id="rId31"/>
    <p:sldId id="627" r:id="rId32"/>
    <p:sldId id="628" r:id="rId33"/>
    <p:sldId id="629" r:id="rId34"/>
    <p:sldId id="630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642" r:id="rId47"/>
    <p:sldId id="643" r:id="rId48"/>
    <p:sldId id="644" r:id="rId49"/>
    <p:sldId id="645" r:id="rId50"/>
    <p:sldId id="646" r:id="rId51"/>
    <p:sldId id="647" r:id="rId52"/>
    <p:sldId id="648" r:id="rId53"/>
    <p:sldId id="649" r:id="rId54"/>
    <p:sldId id="650" r:id="rId55"/>
    <p:sldId id="651" r:id="rId56"/>
    <p:sldId id="652" r:id="rId57"/>
    <p:sldId id="653" r:id="rId58"/>
    <p:sldId id="654" r:id="rId59"/>
    <p:sldId id="655" r:id="rId60"/>
    <p:sldId id="656" r:id="rId61"/>
    <p:sldId id="657" r:id="rId62"/>
    <p:sldId id="658" r:id="rId63"/>
    <p:sldId id="659" r:id="rId64"/>
    <p:sldId id="660" r:id="rId65"/>
    <p:sldId id="661" r:id="rId66"/>
    <p:sldId id="662" r:id="rId67"/>
    <p:sldId id="663" r:id="rId68"/>
    <p:sldId id="664" r:id="rId69"/>
    <p:sldId id="665" r:id="rId70"/>
    <p:sldId id="666" r:id="rId71"/>
    <p:sldId id="667" r:id="rId72"/>
    <p:sldId id="668" r:id="rId73"/>
    <p:sldId id="669" r:id="rId74"/>
    <p:sldId id="670" r:id="rId75"/>
    <p:sldId id="671" r:id="rId76"/>
    <p:sldId id="672" r:id="rId77"/>
    <p:sldId id="603" r:id="rId78"/>
    <p:sldId id="305" r:id="rId79"/>
    <p:sldId id="510" r:id="rId8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3300"/>
    <a:srgbClr val="37B399"/>
    <a:srgbClr val="191919"/>
    <a:srgbClr val="424E66"/>
    <a:srgbClr val="DEEBE2"/>
    <a:srgbClr val="DFEAE2"/>
    <a:srgbClr val="FFFFFF"/>
    <a:srgbClr val="292929"/>
    <a:srgbClr val="252525"/>
    <a:srgbClr val="FE740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4386" autoAdjust="0"/>
    <p:restoredTop sz="94316" autoAdjust="0"/>
  </p:normalViewPr>
  <p:slideViewPr>
    <p:cSldViewPr>
      <p:cViewPr varScale="1">
        <p:scale>
          <a:sx n="86" d="100"/>
          <a:sy n="86" d="100"/>
        </p:scale>
        <p:origin x="-154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9716FC-93A6-4D86-8A82-4A929F1962EF}" type="datetimeFigureOut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DF5464-EF1D-4262-B69B-7D7B797293A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586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1536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9662BC-970A-46A0-8D89-401E484B601C}" type="slidenum">
              <a:rPr lang="pt-BR" altLang="pt-BR"/>
              <a:pPr/>
              <a:t>4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err="1" smtClean="0"/>
              <a:t>Ba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Mnih</a:t>
            </a:r>
            <a:r>
              <a:rPr lang="en-US" altLang="en-US" dirty="0" smtClean="0"/>
              <a:t>, and </a:t>
            </a:r>
            <a:r>
              <a:rPr lang="en-US" altLang="en-US" dirty="0" err="1" smtClean="0"/>
              <a:t>Kavukcuoglu</a:t>
            </a:r>
            <a:r>
              <a:rPr lang="en-US" altLang="en-US" dirty="0" smtClean="0"/>
              <a:t>, “Multiple Object Recognition with Visual Attention”, ICLR 2015.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err="1" smtClean="0"/>
              <a:t>Gregor</a:t>
            </a:r>
            <a:r>
              <a:rPr lang="en-US" altLang="en-US" dirty="0" smtClean="0"/>
              <a:t> et al, “DRAW: A Recurrent Neural Network For Image Generation”, ICML 2015.</a:t>
            </a:r>
          </a:p>
        </p:txBody>
      </p:sp>
      <p:sp>
        <p:nvSpPr>
          <p:cNvPr id="2560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2B0FDE-98A6-4FF1-B1DD-67A4E5FD342B}" type="slidenum">
              <a:rPr lang="pt-BR" altLang="pt-BR"/>
              <a:pPr/>
              <a:t>13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Generate images one piece at a time!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err="1" smtClean="0"/>
              <a:t>Gregor</a:t>
            </a:r>
            <a:r>
              <a:rPr lang="en-US" altLang="en-US" dirty="0" smtClean="0"/>
              <a:t> et al, “DRAW: A Recurrent Neural Network For Image Generation”, ICML 2015Figure copyright Karol </a:t>
            </a:r>
            <a:r>
              <a:rPr lang="en-US" altLang="en-US" dirty="0" err="1" smtClean="0"/>
              <a:t>Gregor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Ivo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Danihelka</a:t>
            </a:r>
            <a:r>
              <a:rPr lang="en-US" altLang="en-US" dirty="0" smtClean="0"/>
              <a:t>, Alex Graves, </a:t>
            </a:r>
            <a:r>
              <a:rPr lang="en-US" altLang="en-US" dirty="0" err="1" smtClean="0"/>
              <a:t>Danilo</a:t>
            </a:r>
            <a:r>
              <a:rPr lang="en-US" altLang="en-US" dirty="0" smtClean="0"/>
              <a:t> Jimenez </a:t>
            </a:r>
            <a:r>
              <a:rPr lang="en-US" altLang="en-US" dirty="0" err="1" smtClean="0"/>
              <a:t>Rezende</a:t>
            </a:r>
            <a:r>
              <a:rPr lang="en-US" altLang="en-US" dirty="0" smtClean="0"/>
              <a:t>, and </a:t>
            </a:r>
            <a:r>
              <a:rPr lang="en-US" altLang="en-US" dirty="0" err="1" smtClean="0"/>
              <a:t>Daan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Wierstra</a:t>
            </a:r>
            <a:r>
              <a:rPr lang="en-US" altLang="en-US" dirty="0" smtClean="0"/>
              <a:t>, 2015. </a:t>
            </a:r>
          </a:p>
        </p:txBody>
      </p:sp>
      <p:sp>
        <p:nvSpPr>
          <p:cNvPr id="2765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E46B55C-E060-4BDD-B02C-98EB93644DDE}" type="slidenum">
              <a:rPr lang="pt-BR" altLang="pt-BR"/>
              <a:pPr/>
              <a:t>14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2969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002AA1-E17D-4453-B11F-5CFABA824ED4}" type="slidenum">
              <a:rPr lang="pt-BR" altLang="pt-BR"/>
              <a:pPr/>
              <a:t>15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3174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9CD0F00-E603-43DC-BA9F-78AD21F3F794}" type="slidenum">
              <a:rPr lang="pt-BR" altLang="pt-BR"/>
              <a:pPr/>
              <a:t>16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3379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DA6252-973B-4830-B2AA-724DE3365E4D}" type="slidenum">
              <a:rPr lang="pt-BR" altLang="pt-BR"/>
              <a:pPr/>
              <a:t>17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err="1" smtClean="0"/>
              <a:t>Aviso</a:t>
            </a:r>
            <a:r>
              <a:rPr lang="en-US" altLang="en-US" dirty="0" smtClean="0"/>
              <a:t>: a </a:t>
            </a:r>
            <a:r>
              <a:rPr lang="en-US" altLang="en-US" dirty="0" err="1" smtClean="0"/>
              <a:t>mesma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função</a:t>
            </a:r>
            <a:r>
              <a:rPr lang="en-US" altLang="en-US" dirty="0" smtClean="0"/>
              <a:t> e o </a:t>
            </a:r>
            <a:r>
              <a:rPr lang="en-US" altLang="en-US" dirty="0" err="1" smtClean="0"/>
              <a:t>mesmo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conjunto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parâmetros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são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usados</a:t>
            </a:r>
            <a:r>
              <a:rPr lang="en-US" altLang="en-US" dirty="0" smtClean="0"/>
              <a:t> a </a:t>
            </a:r>
            <a:r>
              <a:rPr lang="en-US" altLang="en-US" dirty="0" err="1" smtClean="0"/>
              <a:t>cada</a:t>
            </a:r>
            <a:r>
              <a:rPr lang="en-US" altLang="en-US" dirty="0" smtClean="0"/>
              <a:t> time step.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3584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FC4EEC-1C38-49FA-A0FE-9A4684371BBF}" type="slidenum">
              <a:rPr lang="pt-BR" altLang="pt-BR"/>
              <a:pPr/>
              <a:t>18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smtClean="0"/>
              <a:t>(Vanilla) Recurrent Neural Network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3789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8578C5-A17B-45D7-AA31-807B3C093E42}" type="slidenum">
              <a:rPr lang="pt-BR" altLang="pt-BR"/>
              <a:pPr/>
              <a:t>19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3993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FC2271E-5B67-44B4-BB33-C92D293D2813}" type="slidenum">
              <a:rPr lang="pt-BR" altLang="pt-BR"/>
              <a:pPr/>
              <a:t>20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4198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B278C24-6092-4C6F-BDB8-77955B9AC65A}" type="slidenum">
              <a:rPr lang="pt-BR" altLang="pt-BR"/>
              <a:pPr/>
              <a:t>21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4403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2D82258-13F6-484E-8B41-0D01FCD64CB4}" type="slidenum">
              <a:rPr lang="pt-BR" altLang="pt-BR"/>
              <a:pPr/>
              <a:t>22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1536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9662BC-970A-46A0-8D89-401E484B601C}" type="slidenum">
              <a:rPr lang="pt-BR" altLang="pt-BR"/>
              <a:pPr/>
              <a:t>5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4608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A51F9C4-C8A4-4BE7-80CA-D35A2359A7E0}" type="slidenum">
              <a:rPr lang="pt-BR" altLang="pt-BR"/>
              <a:pPr/>
              <a:t>23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4813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0562655-00BA-44FC-9AA2-77A906509698}" type="slidenum">
              <a:rPr lang="pt-BR" altLang="pt-BR"/>
              <a:pPr/>
              <a:t>24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5017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BA15AA-3DF9-4B96-9C0D-6F3E67E18A20}" type="slidenum">
              <a:rPr lang="pt-BR" altLang="pt-BR"/>
              <a:pPr/>
              <a:t>25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5222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C1A24BA-215F-4789-9DEE-503630975F3B}" type="slidenum">
              <a:rPr lang="pt-BR" altLang="pt-BR"/>
              <a:pPr/>
              <a:t>26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5427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FE2E0C-8ED5-4304-9459-87429C6E8A7D}" type="slidenum">
              <a:rPr lang="pt-BR" altLang="pt-BR"/>
              <a:pPr/>
              <a:t>27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5632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7D2042-A13B-433D-9C6F-6B0531BB543B}" type="slidenum">
              <a:rPr lang="pt-BR" altLang="pt-BR"/>
              <a:pPr/>
              <a:t>28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5837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12E3B32-164E-4429-B1C2-714FD8C16C6D}" type="slidenum">
              <a:rPr lang="pt-BR" altLang="pt-BR"/>
              <a:pPr/>
              <a:t>29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err="1" smtClean="0"/>
              <a:t>Muitos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para</a:t>
            </a:r>
            <a:r>
              <a:rPr lang="en-US" altLang="en-US" dirty="0" smtClean="0"/>
              <a:t> um: </a:t>
            </a:r>
            <a:r>
              <a:rPr lang="en-US" altLang="en-US" dirty="0" err="1" smtClean="0"/>
              <a:t>codificando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uma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seqüência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entrada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em</a:t>
            </a:r>
            <a:r>
              <a:rPr lang="en-US" altLang="en-US" dirty="0" smtClean="0"/>
              <a:t> um </a:t>
            </a:r>
            <a:r>
              <a:rPr lang="en-US" altLang="en-US" dirty="0" err="1" smtClean="0"/>
              <a:t>único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vetor</a:t>
            </a:r>
            <a:r>
              <a:rPr lang="en-US" altLang="en-US" dirty="0" smtClean="0"/>
              <a:t>;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Um </a:t>
            </a:r>
            <a:r>
              <a:rPr lang="en-US" altLang="en-US" dirty="0" err="1" smtClean="0"/>
              <a:t>para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muitos</a:t>
            </a:r>
            <a:r>
              <a:rPr lang="en-US" altLang="en-US" dirty="0" smtClean="0"/>
              <a:t>: </a:t>
            </a:r>
            <a:r>
              <a:rPr lang="en-US" altLang="en-US" dirty="0" err="1" smtClean="0"/>
              <a:t>produzindo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uma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sequência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saída</a:t>
            </a:r>
            <a:r>
              <a:rPr lang="en-US" altLang="en-US" dirty="0" smtClean="0"/>
              <a:t> a </a:t>
            </a:r>
            <a:r>
              <a:rPr lang="en-US" altLang="en-US" dirty="0" err="1" smtClean="0"/>
              <a:t>partir</a:t>
            </a:r>
            <a:r>
              <a:rPr lang="en-US" altLang="en-US" dirty="0" smtClean="0"/>
              <a:t> de um </a:t>
            </a:r>
            <a:r>
              <a:rPr lang="en-US" altLang="en-US" dirty="0" err="1" smtClean="0"/>
              <a:t>único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vetor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entrada</a:t>
            </a:r>
            <a:r>
              <a:rPr lang="en-US" altLang="en-US" dirty="0" smtClean="0"/>
              <a:t>.</a:t>
            </a:r>
          </a:p>
        </p:txBody>
      </p:sp>
      <p:sp>
        <p:nvSpPr>
          <p:cNvPr id="6041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55A7E9-5B95-429D-B7B0-8224E9CA5962}" type="slidenum">
              <a:rPr lang="pt-BR" altLang="pt-BR"/>
              <a:pPr/>
              <a:t>30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6246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AAFC392-15B5-41EE-B89E-BC76FBE11A74}" type="slidenum">
              <a:rPr lang="pt-BR" altLang="pt-BR"/>
              <a:pPr/>
              <a:t>31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err="1" smtClean="0"/>
              <a:t>Vocabulário</a:t>
            </a:r>
            <a:r>
              <a:rPr lang="en-US" dirty="0" smtClean="0"/>
              <a:t>: [h, e, l, o]</a:t>
            </a:r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 smtClean="0"/>
              <a:t>sequência</a:t>
            </a:r>
            <a:r>
              <a:rPr lang="en-US" dirty="0" smtClean="0"/>
              <a:t> de </a:t>
            </a:r>
            <a:r>
              <a:rPr lang="en-US" dirty="0" err="1" smtClean="0"/>
              <a:t>treino</a:t>
            </a:r>
            <a:r>
              <a:rPr lang="en-US" dirty="0" smtClean="0"/>
              <a:t>: “hello”</a:t>
            </a:r>
          </a:p>
        </p:txBody>
      </p:sp>
      <p:sp>
        <p:nvSpPr>
          <p:cNvPr id="6451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6C64AE-6AE1-43FB-A6B1-44364176647D}" type="slidenum">
              <a:rPr lang="pt-BR" altLang="pt-BR"/>
              <a:pPr/>
              <a:t>32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1536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9662BC-970A-46A0-8D89-401E484B601C}" type="slidenum">
              <a:rPr lang="pt-BR" altLang="pt-BR"/>
              <a:pPr/>
              <a:t>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Vocabulário: [h, e, l, o]</a:t>
            </a:r>
          </a:p>
          <a:p>
            <a:endParaRPr lang="en-US" smtClean="0"/>
          </a:p>
          <a:p>
            <a:r>
              <a:rPr lang="en-US" smtClean="0"/>
              <a:t>Exemplo de sequência de treino: “hello”</a:t>
            </a:r>
          </a:p>
        </p:txBody>
      </p:sp>
      <p:sp>
        <p:nvSpPr>
          <p:cNvPr id="6656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3AD536-6C99-404A-B86D-7ADA1F6182F1}" type="slidenum">
              <a:rPr lang="pt-BR" altLang="pt-BR"/>
              <a:pPr/>
              <a:t>33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err="1" smtClean="0"/>
              <a:t>Vocabulário</a:t>
            </a:r>
            <a:r>
              <a:rPr lang="en-US" altLang="en-US" dirty="0" smtClean="0"/>
              <a:t>: [</a:t>
            </a:r>
            <a:r>
              <a:rPr lang="en-US" altLang="en-US" dirty="0" err="1" smtClean="0"/>
              <a:t>h,e,l,o</a:t>
            </a:r>
            <a:r>
              <a:rPr lang="en-US" altLang="en-US" dirty="0" smtClean="0"/>
              <a:t>]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Input de </a:t>
            </a:r>
            <a:r>
              <a:rPr lang="en-US" altLang="en-US" dirty="0" err="1" smtClean="0"/>
              <a:t>caracteres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amostra</a:t>
            </a:r>
            <a:r>
              <a:rPr lang="en-US" altLang="en-US" dirty="0" smtClean="0"/>
              <a:t> de tempo de </a:t>
            </a:r>
            <a:r>
              <a:rPr lang="en-US" altLang="en-US" dirty="0" err="1" smtClean="0"/>
              <a:t>teste</a:t>
            </a:r>
            <a:r>
              <a:rPr lang="en-US" altLang="en-US" dirty="0" smtClean="0"/>
              <a:t>, um de </a:t>
            </a:r>
            <a:r>
              <a:rPr lang="en-US" altLang="en-US" dirty="0" err="1" smtClean="0"/>
              <a:t>cada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vez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servindo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como</a:t>
            </a:r>
            <a:r>
              <a:rPr lang="en-US" altLang="en-US" dirty="0" smtClean="0"/>
              <a:t> “feedback” </a:t>
            </a:r>
            <a:r>
              <a:rPr lang="en-US" altLang="en-US" dirty="0" err="1" smtClean="0"/>
              <a:t>ao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modelo</a:t>
            </a:r>
            <a:r>
              <a:rPr lang="en-US" altLang="en-US" dirty="0" smtClean="0"/>
              <a:t>.</a:t>
            </a:r>
          </a:p>
        </p:txBody>
      </p:sp>
      <p:sp>
        <p:nvSpPr>
          <p:cNvPr id="6861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002687-5D25-47A9-80E3-6A8D799699AB}" type="slidenum">
              <a:rPr lang="pt-BR" altLang="pt-BR"/>
              <a:pPr/>
              <a:t>34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smtClean="0"/>
              <a:t>Vocabulary: [</a:t>
            </a:r>
            <a:r>
              <a:rPr lang="en-US" altLang="en-US" dirty="0" err="1" smtClean="0"/>
              <a:t>h,e,l,o</a:t>
            </a:r>
            <a:r>
              <a:rPr lang="en-US" altLang="en-US" dirty="0" smtClean="0"/>
              <a:t>]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Input de </a:t>
            </a:r>
            <a:r>
              <a:rPr lang="en-US" altLang="en-US" dirty="0" err="1" smtClean="0"/>
              <a:t>caracteres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amostra</a:t>
            </a:r>
            <a:r>
              <a:rPr lang="en-US" altLang="en-US" dirty="0" smtClean="0"/>
              <a:t> de tempo de </a:t>
            </a:r>
            <a:r>
              <a:rPr lang="en-US" altLang="en-US" dirty="0" err="1" smtClean="0"/>
              <a:t>teste</a:t>
            </a:r>
            <a:r>
              <a:rPr lang="en-US" altLang="en-US" dirty="0" smtClean="0"/>
              <a:t>, um de </a:t>
            </a:r>
            <a:r>
              <a:rPr lang="en-US" altLang="en-US" dirty="0" err="1" smtClean="0"/>
              <a:t>cada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vez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servindo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como</a:t>
            </a:r>
            <a:r>
              <a:rPr lang="en-US" altLang="en-US" dirty="0" smtClean="0"/>
              <a:t> “feedback” </a:t>
            </a:r>
            <a:r>
              <a:rPr lang="en-US" altLang="en-US" dirty="0" err="1" smtClean="0"/>
              <a:t>ao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modelo</a:t>
            </a:r>
            <a:r>
              <a:rPr lang="en-US" altLang="en-US" dirty="0" smtClean="0"/>
              <a:t>.</a:t>
            </a:r>
          </a:p>
        </p:txBody>
      </p:sp>
      <p:sp>
        <p:nvSpPr>
          <p:cNvPr id="7065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B5E35E3-ADA4-4796-97F5-B436DAA86A50}" type="slidenum">
              <a:rPr lang="pt-BR" altLang="pt-BR"/>
              <a:pPr/>
              <a:t>35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smtClean="0"/>
              <a:t>Vocabulary: [</a:t>
            </a:r>
            <a:r>
              <a:rPr lang="en-US" altLang="en-US" dirty="0" err="1" smtClean="0"/>
              <a:t>h,e,l,o</a:t>
            </a:r>
            <a:r>
              <a:rPr lang="en-US" altLang="en-US" dirty="0" smtClean="0"/>
              <a:t>]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Input de </a:t>
            </a:r>
            <a:r>
              <a:rPr lang="en-US" altLang="en-US" dirty="0" err="1" smtClean="0"/>
              <a:t>caracteres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amostra</a:t>
            </a:r>
            <a:r>
              <a:rPr lang="en-US" altLang="en-US" dirty="0" smtClean="0"/>
              <a:t> de tempo de </a:t>
            </a:r>
            <a:r>
              <a:rPr lang="en-US" altLang="en-US" dirty="0" err="1" smtClean="0"/>
              <a:t>teste</a:t>
            </a:r>
            <a:r>
              <a:rPr lang="en-US" altLang="en-US" dirty="0" smtClean="0"/>
              <a:t>, um de </a:t>
            </a:r>
            <a:r>
              <a:rPr lang="en-US" altLang="en-US" dirty="0" err="1" smtClean="0"/>
              <a:t>cada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vez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servindo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como</a:t>
            </a:r>
            <a:r>
              <a:rPr lang="en-US" altLang="en-US" dirty="0" smtClean="0"/>
              <a:t> “feedback” </a:t>
            </a:r>
            <a:r>
              <a:rPr lang="en-US" altLang="en-US" dirty="0" err="1" smtClean="0"/>
              <a:t>ao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modelo</a:t>
            </a:r>
            <a:r>
              <a:rPr lang="en-US" altLang="en-US" dirty="0" smtClean="0"/>
              <a:t>.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7270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32E4910-E8F2-453A-92DE-1C125E407FF7}" type="slidenum">
              <a:rPr lang="pt-BR" altLang="pt-BR"/>
              <a:pPr/>
              <a:t>36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smtClean="0"/>
              <a:t>Vocabulary: [</a:t>
            </a:r>
            <a:r>
              <a:rPr lang="en-US" altLang="en-US" dirty="0" err="1" smtClean="0"/>
              <a:t>h,e,l,o</a:t>
            </a:r>
            <a:r>
              <a:rPr lang="en-US" altLang="en-US" dirty="0" smtClean="0"/>
              <a:t>]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Input de </a:t>
            </a:r>
            <a:r>
              <a:rPr lang="en-US" altLang="en-US" dirty="0" err="1" smtClean="0"/>
              <a:t>caracteres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amostra</a:t>
            </a:r>
            <a:r>
              <a:rPr lang="en-US" altLang="en-US" dirty="0" smtClean="0"/>
              <a:t> de tempo de </a:t>
            </a:r>
            <a:r>
              <a:rPr lang="en-US" altLang="en-US" dirty="0" err="1" smtClean="0"/>
              <a:t>teste</a:t>
            </a:r>
            <a:r>
              <a:rPr lang="en-US" altLang="en-US" dirty="0" smtClean="0"/>
              <a:t>, um de </a:t>
            </a:r>
            <a:r>
              <a:rPr lang="en-US" altLang="en-US" dirty="0" err="1" smtClean="0"/>
              <a:t>cada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vez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servindo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como</a:t>
            </a:r>
            <a:r>
              <a:rPr lang="en-US" altLang="en-US" dirty="0" smtClean="0"/>
              <a:t> “feedback” </a:t>
            </a:r>
            <a:r>
              <a:rPr lang="en-US" altLang="en-US" dirty="0" err="1" smtClean="0"/>
              <a:t>ao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modelo</a:t>
            </a:r>
            <a:r>
              <a:rPr lang="en-US" altLang="en-US" dirty="0" smtClean="0"/>
              <a:t>.</a:t>
            </a:r>
          </a:p>
        </p:txBody>
      </p:sp>
      <p:sp>
        <p:nvSpPr>
          <p:cNvPr id="7475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CA238FD-3C93-4815-90D0-78AF22D7A63D}" type="slidenum">
              <a:rPr lang="pt-BR" altLang="pt-BR"/>
              <a:pPr/>
              <a:t>37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err="1" smtClean="0"/>
              <a:t>Encaminhando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toda</a:t>
            </a:r>
            <a:r>
              <a:rPr lang="en-US" altLang="en-US" dirty="0" smtClean="0"/>
              <a:t> a </a:t>
            </a:r>
            <a:r>
              <a:rPr lang="en-US" altLang="en-US" dirty="0" err="1" smtClean="0"/>
              <a:t>sequência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modo</a:t>
            </a:r>
            <a:r>
              <a:rPr lang="en-US" altLang="en-US" dirty="0" smtClean="0"/>
              <a:t> “</a:t>
            </a:r>
            <a:r>
              <a:rPr lang="en-US" altLang="en-US" dirty="0" err="1" smtClean="0"/>
              <a:t>feedforward</a:t>
            </a:r>
            <a:r>
              <a:rPr lang="en-US" altLang="en-US" dirty="0" smtClean="0"/>
              <a:t>” </a:t>
            </a:r>
            <a:r>
              <a:rPr lang="en-US" altLang="en-US" dirty="0" err="1" smtClean="0"/>
              <a:t>para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calcular</a:t>
            </a:r>
            <a:r>
              <a:rPr lang="en-US" altLang="en-US" dirty="0" smtClean="0"/>
              <a:t> a </a:t>
            </a:r>
            <a:r>
              <a:rPr lang="en-US" altLang="en-US" dirty="0" err="1" smtClean="0"/>
              <a:t>perda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depois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retroceda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pela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sequência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inteira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para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calcular</a:t>
            </a:r>
            <a:r>
              <a:rPr lang="en-US" altLang="en-US" dirty="0" smtClean="0"/>
              <a:t> o </a:t>
            </a:r>
            <a:r>
              <a:rPr lang="en-US" altLang="en-US" dirty="0" err="1" smtClean="0"/>
              <a:t>gradiente</a:t>
            </a:r>
            <a:r>
              <a:rPr lang="en-US" altLang="en-US" dirty="0" smtClean="0"/>
              <a:t>.</a:t>
            </a:r>
          </a:p>
        </p:txBody>
      </p:sp>
      <p:sp>
        <p:nvSpPr>
          <p:cNvPr id="7680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32F1367-84F7-4894-8A9C-48893E68B4A0}" type="slidenum">
              <a:rPr lang="pt-BR" altLang="pt-BR"/>
              <a:pPr/>
              <a:t>38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err="1" smtClean="0"/>
              <a:t>Movimentos</a:t>
            </a:r>
            <a:r>
              <a:rPr lang="en-US" altLang="en-US" dirty="0" smtClean="0"/>
              <a:t> “forward” e “backward” </a:t>
            </a:r>
            <a:r>
              <a:rPr lang="en-US" altLang="en-US" dirty="0" err="1" smtClean="0"/>
              <a:t>através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pedaços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sequência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invés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toda</a:t>
            </a:r>
            <a:r>
              <a:rPr lang="en-US" altLang="en-US" dirty="0" smtClean="0"/>
              <a:t> a </a:t>
            </a:r>
            <a:r>
              <a:rPr lang="en-US" altLang="en-US" dirty="0" err="1" smtClean="0"/>
              <a:t>sequência</a:t>
            </a:r>
            <a:r>
              <a:rPr lang="en-US" altLang="en-US" dirty="0" smtClean="0"/>
              <a:t>.</a:t>
            </a:r>
          </a:p>
        </p:txBody>
      </p:sp>
      <p:sp>
        <p:nvSpPr>
          <p:cNvPr id="7885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65D7D29-5F7D-4ECB-B93B-CEEA64B07555}" type="slidenum">
              <a:rPr lang="pt-BR" altLang="pt-BR"/>
              <a:pPr/>
              <a:t>39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err="1" smtClean="0"/>
              <a:t>Levar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estados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ocultos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para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frente</a:t>
            </a:r>
            <a:r>
              <a:rPr lang="en-US" altLang="en-US" dirty="0" smtClean="0"/>
              <a:t> (forward) no tempo </a:t>
            </a:r>
            <a:r>
              <a:rPr lang="en-US" altLang="en-US" dirty="0" err="1" smtClean="0"/>
              <a:t>para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sempre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mas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retroceder</a:t>
            </a:r>
            <a:r>
              <a:rPr lang="en-US" altLang="en-US" dirty="0" smtClean="0"/>
              <a:t> (</a:t>
            </a:r>
            <a:r>
              <a:rPr lang="en-US" altLang="en-US" dirty="0" err="1" smtClean="0"/>
              <a:t>backpropagation</a:t>
            </a:r>
            <a:r>
              <a:rPr lang="en-US" altLang="en-US" dirty="0" smtClean="0"/>
              <a:t>) </a:t>
            </a:r>
            <a:r>
              <a:rPr lang="en-US" altLang="en-US" dirty="0" err="1" smtClean="0"/>
              <a:t>apenas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para</a:t>
            </a:r>
            <a:r>
              <a:rPr lang="en-US" altLang="en-US" dirty="0" smtClean="0"/>
              <a:t> um </a:t>
            </a:r>
            <a:r>
              <a:rPr lang="en-US" altLang="en-US" dirty="0" err="1" smtClean="0"/>
              <a:t>número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menor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etapas</a:t>
            </a:r>
            <a:r>
              <a:rPr lang="en-US" altLang="en-US" dirty="0" smtClean="0"/>
              <a:t>.</a:t>
            </a:r>
          </a:p>
        </p:txBody>
      </p:sp>
      <p:sp>
        <p:nvSpPr>
          <p:cNvPr id="8089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CFF35DB-10E2-4671-9AD5-021D0EA85DD7}" type="slidenum">
              <a:rPr lang="pt-BR" altLang="pt-BR"/>
              <a:pPr/>
              <a:t>40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8294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DFF31F-29A9-44F9-8A42-B492814220CE}" type="slidenum">
              <a:rPr lang="pt-BR" altLang="pt-BR"/>
              <a:pPr/>
              <a:t>41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8499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DF07C87-41C4-467C-8E68-37FDE9E859D0}" type="slidenum">
              <a:rPr lang="pt-BR" altLang="pt-BR"/>
              <a:pPr/>
              <a:t>42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None/>
            </a:pPr>
            <a:r>
              <a:rPr lang="pt-BR" altLang="en-US" dirty="0" smtClean="0"/>
              <a:t>e você quiser prever uma saída de destino (uma por período de tempo ou uma por </a:t>
            </a:r>
            <a:r>
              <a:rPr lang="pt-BR" altLang="en-US" dirty="0" err="1" smtClean="0"/>
              <a:t>sequência</a:t>
            </a:r>
            <a:r>
              <a:rPr lang="pt-BR" altLang="en-US" dirty="0" smtClean="0"/>
              <a:t> inteira), ela é supervisionada. Se você quer aprender a reconhecer entradas (para reconhecer </a:t>
            </a:r>
            <a:r>
              <a:rPr lang="pt-BR" altLang="en-US" dirty="0" err="1" smtClean="0"/>
              <a:t>sequências</a:t>
            </a:r>
            <a:r>
              <a:rPr lang="pt-BR" altLang="en-US" dirty="0" smtClean="0"/>
              <a:t> de entrada "novas" ou "diferentes", ou para prever uma </a:t>
            </a:r>
            <a:r>
              <a:rPr lang="pt-BR" altLang="en-US" dirty="0" err="1" smtClean="0"/>
              <a:t>sequência</a:t>
            </a:r>
            <a:r>
              <a:rPr lang="pt-BR" altLang="en-US" dirty="0" smtClean="0"/>
              <a:t> dada um elemento inicial, ...) ela pode ser usada de maneira não supervisionada.</a:t>
            </a:r>
            <a:endParaRPr lang="en-US" altLang="en-US" dirty="0" smtClean="0"/>
          </a:p>
        </p:txBody>
      </p:sp>
      <p:sp>
        <p:nvSpPr>
          <p:cNvPr id="1536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9662BC-970A-46A0-8D89-401E484B601C}" type="slidenum">
              <a:rPr lang="pt-BR" altLang="pt-BR"/>
              <a:pPr/>
              <a:t>7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8704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40D266-C9B3-4DAF-ADE3-44A46911CC4F}" type="slidenum">
              <a:rPr lang="pt-BR" altLang="pt-BR"/>
              <a:pPr/>
              <a:t>43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8909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113730A-9B87-407F-8DEF-EDD69DE23BDE}" type="slidenum">
              <a:rPr lang="pt-BR" altLang="pt-BR"/>
              <a:pPr/>
              <a:t>44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err="1" smtClean="0"/>
              <a:t>Karpathy</a:t>
            </a:r>
            <a:r>
              <a:rPr lang="en-US" dirty="0" smtClean="0"/>
              <a:t>, Johnson, and </a:t>
            </a:r>
            <a:r>
              <a:rPr lang="en-US" dirty="0" err="1" smtClean="0"/>
              <a:t>Fei-Fei</a:t>
            </a:r>
            <a:r>
              <a:rPr lang="en-US" dirty="0" smtClean="0"/>
              <a:t>: Visualizing and Understanding Recurrent Networks, ICLR Workshop 2016</a:t>
            </a:r>
            <a:endParaRPr lang="en-US" altLang="en-US" dirty="0" smtClean="0"/>
          </a:p>
        </p:txBody>
      </p:sp>
      <p:sp>
        <p:nvSpPr>
          <p:cNvPr id="9113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4C825A-D2E5-459E-AB86-9DA75D156B7F}" type="slidenum">
              <a:rPr lang="pt-BR" altLang="pt-BR"/>
              <a:pPr/>
              <a:t>45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err="1" smtClean="0"/>
              <a:t>Karpathy</a:t>
            </a:r>
            <a:r>
              <a:rPr lang="en-US" dirty="0" smtClean="0"/>
              <a:t>, Johnson, and </a:t>
            </a:r>
            <a:r>
              <a:rPr lang="en-US" dirty="0" err="1" smtClean="0"/>
              <a:t>Fei-Fei</a:t>
            </a:r>
            <a:r>
              <a:rPr lang="en-US" dirty="0" smtClean="0"/>
              <a:t>: Visualizing and Understanding Recurrent Networks, ICLR Workshop 2016</a:t>
            </a:r>
            <a:endParaRPr lang="en-US" altLang="en-US" dirty="0" smtClean="0"/>
          </a:p>
        </p:txBody>
      </p:sp>
      <p:sp>
        <p:nvSpPr>
          <p:cNvPr id="9318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8D933D5-7C75-421D-9E25-7B3D42A03CDD}" type="slidenum">
              <a:rPr lang="pt-BR" altLang="pt-BR"/>
              <a:pPr/>
              <a:t>46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err="1" smtClean="0"/>
              <a:t>Karpathy</a:t>
            </a:r>
            <a:r>
              <a:rPr lang="en-US" dirty="0" smtClean="0"/>
              <a:t>, Johnson, and </a:t>
            </a:r>
            <a:r>
              <a:rPr lang="en-US" dirty="0" err="1" smtClean="0"/>
              <a:t>Fei-Fei</a:t>
            </a:r>
            <a:r>
              <a:rPr lang="en-US" dirty="0" smtClean="0"/>
              <a:t>: Visualizing and Understanding Recurrent Networks, ICLR Workshop 2016</a:t>
            </a:r>
            <a:endParaRPr lang="en-US" altLang="en-US" dirty="0" smtClean="0"/>
          </a:p>
        </p:txBody>
      </p:sp>
      <p:sp>
        <p:nvSpPr>
          <p:cNvPr id="9523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2EA2357-178E-45EB-B9BC-954FDFD4568B}" type="slidenum">
              <a:rPr lang="pt-BR" altLang="pt-BR"/>
              <a:pPr/>
              <a:t>47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err="1" smtClean="0"/>
              <a:t>Karpathy</a:t>
            </a:r>
            <a:r>
              <a:rPr lang="en-US" dirty="0" smtClean="0"/>
              <a:t>, Johnson, and </a:t>
            </a:r>
            <a:r>
              <a:rPr lang="en-US" dirty="0" err="1" smtClean="0"/>
              <a:t>Fei-Fei</a:t>
            </a:r>
            <a:r>
              <a:rPr lang="en-US" dirty="0" smtClean="0"/>
              <a:t>: Visualizing and Understanding Recurrent Networks, ICLR Workshop 2016</a:t>
            </a:r>
            <a:endParaRPr lang="en-US" altLang="en-US" dirty="0" smtClean="0"/>
          </a:p>
        </p:txBody>
      </p:sp>
      <p:sp>
        <p:nvSpPr>
          <p:cNvPr id="9728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3AEB9AA-7BDA-46B0-9BE1-0C9F08C5688F}" type="slidenum">
              <a:rPr lang="pt-BR" altLang="pt-BR"/>
              <a:pPr/>
              <a:t>48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err="1" smtClean="0"/>
              <a:t>Karpathy</a:t>
            </a:r>
            <a:r>
              <a:rPr lang="en-US" dirty="0" smtClean="0"/>
              <a:t>, Johnson, and </a:t>
            </a:r>
            <a:r>
              <a:rPr lang="en-US" dirty="0" err="1" smtClean="0"/>
              <a:t>Fei-Fei</a:t>
            </a:r>
            <a:r>
              <a:rPr lang="en-US" dirty="0" smtClean="0"/>
              <a:t>: Visualizing and Understanding Recurrent Networks, ICLR Workshop 2016</a:t>
            </a:r>
            <a:endParaRPr lang="en-US" altLang="en-US" dirty="0" smtClean="0"/>
          </a:p>
        </p:txBody>
      </p:sp>
      <p:sp>
        <p:nvSpPr>
          <p:cNvPr id="9933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E303953-C922-407A-BC44-120149FD3803}" type="slidenum">
              <a:rPr lang="pt-BR" altLang="pt-BR"/>
              <a:pPr/>
              <a:t>49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err="1" smtClean="0"/>
              <a:t>Karpathy</a:t>
            </a:r>
            <a:r>
              <a:rPr lang="en-US" dirty="0" smtClean="0"/>
              <a:t>, Johnson, and </a:t>
            </a:r>
            <a:r>
              <a:rPr lang="en-US" dirty="0" err="1" smtClean="0"/>
              <a:t>Fei-Fei</a:t>
            </a:r>
            <a:r>
              <a:rPr lang="en-US" dirty="0" smtClean="0"/>
              <a:t>: Visualizing and Understanding Recurrent Networks, ICLR Workshop 2016</a:t>
            </a:r>
            <a:endParaRPr lang="en-US" altLang="en-US" dirty="0" smtClean="0"/>
          </a:p>
        </p:txBody>
      </p:sp>
      <p:sp>
        <p:nvSpPr>
          <p:cNvPr id="10137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E6F3AEB-457A-4600-BFE6-730337BE0BB5}" type="slidenum">
              <a:rPr lang="pt-BR" altLang="pt-BR"/>
              <a:pPr/>
              <a:t>50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0342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B8974E-7FB9-464C-B007-1548269A15D9}" type="slidenum">
              <a:rPr lang="pt-BR" altLang="pt-BR"/>
              <a:pPr/>
              <a:t>51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0547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87C40B7-C309-497C-9CE7-85A540B5B1E8}" type="slidenum">
              <a:rPr lang="pt-BR" altLang="pt-BR"/>
              <a:pPr/>
              <a:t>52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1536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9662BC-970A-46A0-8D89-401E484B601C}" type="slidenum">
              <a:rPr lang="pt-BR" altLang="pt-BR"/>
              <a:pPr/>
              <a:t>8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0752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20B47FA-26FE-4462-B8ED-F236DD10205D}" type="slidenum">
              <a:rPr lang="pt-BR" altLang="pt-BR"/>
              <a:pPr/>
              <a:t>53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0957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53F1DBE-1E2E-434B-8CCB-5E9A1F2909B5}" type="slidenum">
              <a:rPr lang="pt-BR" altLang="pt-BR"/>
              <a:pPr/>
              <a:t>54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1161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B3B815-D122-4994-A3C5-BF0AF652BFC7}" type="slidenum">
              <a:rPr lang="pt-BR" altLang="pt-BR"/>
              <a:pPr/>
              <a:t>55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1366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A347C0F-6483-449F-BF4B-A8A65287CB1A}" type="slidenum">
              <a:rPr lang="pt-BR" altLang="pt-BR"/>
              <a:pPr/>
              <a:t>56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1571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39A74FC-977D-46C3-9621-D944B9783394}" type="slidenum">
              <a:rPr lang="pt-BR" altLang="pt-BR"/>
              <a:pPr/>
              <a:t>57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1776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9FBFDA5-B064-4A08-A381-137259B6556F}" type="slidenum">
              <a:rPr lang="pt-BR" altLang="pt-BR"/>
              <a:pPr/>
              <a:t>58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1981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370CAB-C832-4149-A394-C4199FDDD19D}" type="slidenum">
              <a:rPr lang="pt-BR" altLang="pt-BR"/>
              <a:pPr/>
              <a:t>59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2185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C5DBDE-140A-4CCF-BEA9-CD6E94111F25}" type="slidenum">
              <a:rPr lang="pt-BR" altLang="pt-BR"/>
              <a:pPr/>
              <a:t>60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smtClean="0"/>
              <a:t>Deep Visual-Semantic Alignments for Generating Image Descriptions, </a:t>
            </a:r>
            <a:r>
              <a:rPr lang="en-US" dirty="0" err="1" smtClean="0"/>
              <a:t>Karpathy</a:t>
            </a:r>
            <a:r>
              <a:rPr lang="en-US" dirty="0" smtClean="0"/>
              <a:t> and </a:t>
            </a:r>
            <a:r>
              <a:rPr lang="en-US" dirty="0" err="1" smtClean="0"/>
              <a:t>Fei-Fei</a:t>
            </a:r>
            <a:endParaRPr lang="en-US" dirty="0" smtClean="0"/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Long-term Recurrent </a:t>
            </a:r>
            <a:r>
              <a:rPr lang="en-US" dirty="0" err="1" smtClean="0"/>
              <a:t>Convolutional</a:t>
            </a:r>
            <a:r>
              <a:rPr lang="en-US" dirty="0" smtClean="0"/>
              <a:t> Networks for Visual Recognition and Description, Donahue et al.</a:t>
            </a:r>
            <a:endParaRPr lang="en-US" altLang="en-US" dirty="0" smtClean="0"/>
          </a:p>
        </p:txBody>
      </p:sp>
      <p:sp>
        <p:nvSpPr>
          <p:cNvPr id="12390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A787E56-2BC3-42B6-B56B-CD9C2B143921}" type="slidenum">
              <a:rPr lang="pt-BR" altLang="pt-BR"/>
              <a:pPr/>
              <a:t>61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dirty="0" err="1" smtClean="0"/>
              <a:t>Amostra</a:t>
            </a:r>
            <a:r>
              <a:rPr lang="en-US" dirty="0" smtClean="0"/>
              <a:t> &lt;END&gt; token=&gt; finish.</a:t>
            </a:r>
            <a:endParaRPr lang="en-US" altLang="en-US" dirty="0" smtClean="0"/>
          </a:p>
        </p:txBody>
      </p:sp>
      <p:sp>
        <p:nvSpPr>
          <p:cNvPr id="12595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F9FDAF-FAD1-4E88-82B9-9D5A70727194}" type="slidenum">
              <a:rPr lang="pt-BR" altLang="pt-BR"/>
              <a:pPr/>
              <a:t>62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1741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882DD6F-6E60-4FA3-9C68-8C096CCB847C}" type="slidenum">
              <a:rPr lang="pt-BR" altLang="pt-BR"/>
              <a:pPr/>
              <a:t>9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err="1" smtClean="0"/>
              <a:t>Saídas</a:t>
            </a:r>
            <a:r>
              <a:rPr lang="en-US" altLang="en-US" dirty="0" smtClean="0"/>
              <a:t> (</a:t>
            </a:r>
            <a:r>
              <a:rPr lang="en-US" altLang="en-US" dirty="0" err="1" smtClean="0"/>
              <a:t>Legendas</a:t>
            </a:r>
            <a:r>
              <a:rPr lang="en-US" altLang="en-US" dirty="0" smtClean="0"/>
              <a:t>):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1) A white teddy bear sitting in the grass;</a:t>
            </a:r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2) A man riding a wave on top of a surfboard;</a:t>
            </a:r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3) A cat sitting on a suitcase on the floor;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err="1" smtClean="0"/>
              <a:t>Legendas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resultado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utilização</a:t>
            </a:r>
            <a:r>
              <a:rPr lang="en-US" altLang="en-US" dirty="0" smtClean="0"/>
              <a:t> do Neuratalk2 (https://github.com/cgq5/Video-Caption-with-Neuraltalk2)</a:t>
            </a:r>
          </a:p>
        </p:txBody>
      </p:sp>
      <p:sp>
        <p:nvSpPr>
          <p:cNvPr id="12800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A760EDA-12E0-4CCC-BC89-9EAD5B6D3A50}" type="slidenum">
              <a:rPr lang="pt-BR" altLang="pt-BR"/>
              <a:pPr/>
              <a:t>63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 altLang="en-US" dirty="0" err="1" smtClean="0"/>
              <a:t>Saídas</a:t>
            </a:r>
            <a:r>
              <a:rPr lang="en-US" altLang="en-US" dirty="0" smtClean="0"/>
              <a:t> (</a:t>
            </a:r>
            <a:r>
              <a:rPr lang="en-US" altLang="en-US" dirty="0" err="1" smtClean="0"/>
              <a:t>Legendas</a:t>
            </a:r>
            <a:r>
              <a:rPr lang="en-US" altLang="en-US" dirty="0" smtClean="0"/>
              <a:t>):</a:t>
            </a:r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1) </a:t>
            </a:r>
            <a:r>
              <a:rPr lang="en-US" dirty="0" smtClean="0"/>
              <a:t>A woman is holding a cat in her hand;</a:t>
            </a:r>
          </a:p>
          <a:p>
            <a:pPr marL="162175" indent="-162175">
              <a:buFontTx/>
              <a:buChar char="-"/>
            </a:pPr>
            <a:r>
              <a:rPr lang="en-US" dirty="0" smtClean="0"/>
              <a:t>2) A person holding a computer mouse on a desk;</a:t>
            </a:r>
          </a:p>
          <a:p>
            <a:pPr marL="162175" indent="-162175">
              <a:buFontTx/>
              <a:buChar char="-"/>
            </a:pPr>
            <a:r>
              <a:rPr lang="en-US" dirty="0" smtClean="0"/>
              <a:t>3) A bird is perched on a tree branch;</a:t>
            </a:r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4) </a:t>
            </a:r>
            <a:r>
              <a:rPr lang="en-US" dirty="0" smtClean="0"/>
              <a:t>A man in a baseball uniform throwing a ball;</a:t>
            </a:r>
          </a:p>
          <a:p>
            <a:pPr marL="162175" indent="-162175">
              <a:buFontTx/>
              <a:buChar char="-"/>
            </a:pPr>
            <a:r>
              <a:rPr lang="en-US" altLang="en-US" dirty="0" smtClean="0"/>
              <a:t>5) </a:t>
            </a:r>
            <a:r>
              <a:rPr lang="en-US" dirty="0" smtClean="0"/>
              <a:t>A woman standing on a beach holding a surfboard.</a:t>
            </a:r>
            <a:endParaRPr lang="en-US" altLang="en-US" dirty="0" smtClean="0"/>
          </a:p>
          <a:p>
            <a:pPr marL="162175" indent="-162175">
              <a:buFontTx/>
              <a:buChar char="-"/>
            </a:pPr>
            <a:endParaRPr lang="en-US" altLang="en-US" dirty="0" smtClean="0"/>
          </a:p>
          <a:p>
            <a:pPr marL="162175" indent="-162175">
              <a:buFontTx/>
              <a:buChar char="-"/>
            </a:pPr>
            <a:r>
              <a:rPr lang="en-US" altLang="en-US" dirty="0" err="1" smtClean="0"/>
              <a:t>Legendas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resultado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utilização</a:t>
            </a:r>
            <a:r>
              <a:rPr lang="en-US" altLang="en-US" dirty="0" smtClean="0"/>
              <a:t> do Neuratalk2 (https://github.com/cgq5/Video-Caption-with-Neuraltalk2)</a:t>
            </a:r>
          </a:p>
        </p:txBody>
      </p:sp>
      <p:sp>
        <p:nvSpPr>
          <p:cNvPr id="13005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F777B99-0839-41B8-B604-2C6026E83014}" type="slidenum">
              <a:rPr lang="pt-BR" altLang="pt-BR"/>
              <a:pPr/>
              <a:t>64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6589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25E388-2B79-4D1A-9661-765F594D0763}" type="slidenum">
              <a:rPr lang="pt-BR" altLang="pt-BR"/>
              <a:pPr/>
              <a:t>65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6691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0C4602E-6324-4404-A645-0721CE6C4C7F}" type="slidenum">
              <a:rPr lang="pt-BR" altLang="pt-BR"/>
              <a:pPr/>
              <a:t>66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6793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BA23E0-4095-458E-9300-B54533C7FCE9}" type="slidenum">
              <a:rPr lang="pt-BR" altLang="pt-BR"/>
              <a:pPr/>
              <a:t>67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6896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04609C3-FD54-4413-85A8-4307928BD2F4}" type="slidenum">
              <a:rPr lang="pt-BR" altLang="pt-BR"/>
              <a:pPr/>
              <a:t>68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6998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6082982-E1D7-4544-BECB-3186E1AD2E2F}" type="slidenum">
              <a:rPr lang="pt-BR" altLang="pt-BR"/>
              <a:pPr/>
              <a:t>69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7101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A3A72FD-9658-4AD2-B30C-5CF9522E19FF}" type="slidenum">
              <a:rPr lang="pt-BR" altLang="pt-BR"/>
              <a:pPr/>
              <a:t>70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7203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16CD58C-7532-4B13-AB6A-D7A700D0208B}" type="slidenum">
              <a:rPr lang="pt-BR" altLang="pt-BR"/>
              <a:pPr/>
              <a:t>71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7305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E0A860-50BA-47F0-8946-F51AD10365B1}" type="slidenum">
              <a:rPr lang="pt-BR" altLang="pt-BR"/>
              <a:pPr/>
              <a:t>72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1945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A93D3B2-6957-4C26-A3DA-465BAF635756}" type="slidenum">
              <a:rPr lang="pt-BR" altLang="pt-BR"/>
              <a:pPr/>
              <a:t>10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7408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A6F4C5E-1FFF-4393-9F90-47789A448758}" type="slidenum">
              <a:rPr lang="pt-BR" altLang="pt-BR"/>
              <a:pPr/>
              <a:t>73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>
              <a:buFontTx/>
              <a:buChar char="-"/>
              <a:defRPr/>
            </a:pPr>
            <a:endParaRPr lang="en-US" dirty="0"/>
          </a:p>
          <a:p>
            <a:pPr marL="162175" indent="-162175">
              <a:buFontTx/>
              <a:buChar char="-"/>
              <a:defRPr/>
            </a:pPr>
            <a:r>
              <a:rPr lang="en-US" dirty="0"/>
              <a:t>Xu et al, “Show, Attend, and Tell: Neural Image Caption Generation with Visual Attention”, ICML 2015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7510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D9CDA6B-6BE4-4B9B-9FF4-62A425BD6CAF}" type="slidenum">
              <a:rPr lang="pt-BR" altLang="pt-BR"/>
              <a:pPr/>
              <a:t>74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Zhu et al, “Visual 7W: Grounded Question Answering in Images”, CVPR 2016.</a:t>
            </a:r>
          </a:p>
        </p:txBody>
      </p:sp>
      <p:sp>
        <p:nvSpPr>
          <p:cNvPr id="17613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2B115F7-8894-44D4-9DDA-924A883A8643}" type="slidenum">
              <a:rPr lang="pt-BR" altLang="pt-BR"/>
              <a:pPr/>
              <a:t>75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smtClean="0"/>
              <a:t>Zhu et al, “Visual 7W: Grounded Question Answering in Images”, CVPR 2016.</a:t>
            </a:r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animal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foto</a:t>
            </a:r>
            <a:r>
              <a:rPr lang="en-US" dirty="0" smtClean="0"/>
              <a:t>?</a:t>
            </a:r>
          </a:p>
          <a:p>
            <a:pPr marL="162175" indent="-162175">
              <a:buFontTx/>
              <a:buChar char="-"/>
            </a:pPr>
            <a:r>
              <a:rPr lang="en-US" dirty="0" smtClean="0"/>
              <a:t>Um </a:t>
            </a:r>
            <a:r>
              <a:rPr lang="en-US" dirty="0" err="1" smtClean="0"/>
              <a:t>gato</a:t>
            </a:r>
            <a:r>
              <a:rPr lang="en-US" dirty="0" smtClean="0"/>
              <a:t>.</a:t>
            </a:r>
          </a:p>
          <a:p>
            <a:pPr marL="162175" indent="-162175">
              <a:buFontTx/>
              <a:buChar char="-"/>
            </a:pPr>
            <a:endParaRPr lang="en-US" dirty="0" smtClean="0"/>
          </a:p>
          <a:p>
            <a:pPr marL="162175" indent="-162175">
              <a:buFontTx/>
              <a:buChar char="-"/>
            </a:pP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segurando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faca</a:t>
            </a:r>
            <a:r>
              <a:rPr lang="en-US" dirty="0" smtClean="0"/>
              <a:t>?</a:t>
            </a:r>
          </a:p>
          <a:p>
            <a:pPr marL="162175" indent="-162175">
              <a:buFontTx/>
              <a:buChar char="-"/>
            </a:pPr>
            <a:r>
              <a:rPr lang="en-US" dirty="0" smtClean="0"/>
              <a:t>Para </a:t>
            </a:r>
            <a:r>
              <a:rPr lang="en-US" dirty="0" err="1" smtClean="0"/>
              <a:t>cortar</a:t>
            </a:r>
            <a:r>
              <a:rPr lang="en-US" dirty="0" smtClean="0"/>
              <a:t> o bolo.</a:t>
            </a:r>
          </a:p>
        </p:txBody>
      </p:sp>
      <p:sp>
        <p:nvSpPr>
          <p:cNvPr id="17715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6752A1D-5883-40A8-A3F7-627219BE0501}" type="slidenum">
              <a:rPr lang="pt-BR" altLang="pt-BR"/>
              <a:pPr/>
              <a:t>76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87044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8704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6CAE5-F237-432C-B437-894895A2E83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pt-BR"/>
          </a:p>
        </p:txBody>
      </p:sp>
      <p:sp>
        <p:nvSpPr>
          <p:cNvPr id="87046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="" xmlns:p14="http://schemas.microsoft.com/office/powerpoint/2010/main" val="11047740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214867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2150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F44ED8A-E1FF-499E-BA41-BA4928B43C07}" type="slidenum">
              <a:rPr lang="pt-BR" altLang="pt-BR"/>
              <a:pPr/>
              <a:t>11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endParaRPr lang="en-US" altLang="en-US" dirty="0" smtClean="0"/>
          </a:p>
        </p:txBody>
      </p:sp>
      <p:sp>
        <p:nvSpPr>
          <p:cNvPr id="2355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2FD32E1-C5C7-4E2A-BEC7-1EA43AA720B1}" type="slidenum">
              <a:rPr lang="pt-BR" altLang="pt-BR"/>
              <a:pPr/>
              <a:t>12</a:t>
            </a:fld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2700" y="6381328"/>
            <a:ext cx="9146699" cy="478656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3779912" y="1988840"/>
            <a:ext cx="4847765" cy="1470025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332D-0D75-480A-A767-17E865754B27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692DC-D8E1-4548-A8A9-7BB5D20D5B3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72E-2C35-45A5-9456-45E9C62B223F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AAF9-0983-41FE-8ED7-C20DC9FE359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3935091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940966"/>
          </a:xfrm>
        </p:spPr>
        <p:txBody>
          <a:bodyPr/>
          <a:lstStyle>
            <a:lvl1pPr algn="ctr">
              <a:defRPr sz="3600" b="1" i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4909646"/>
          </a:xfr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defRPr sz="2400">
                <a:latin typeface="Calibri Light" panose="020F0302020204030204" pitchFamily="34" charset="0"/>
              </a:defRPr>
            </a:lvl1pPr>
            <a:lvl2pPr>
              <a:defRPr sz="2000">
                <a:latin typeface="Calibri Light" pitchFamily="34" charset="0"/>
              </a:defRPr>
            </a:lvl2pPr>
            <a:lvl3pPr>
              <a:defRPr sz="1800">
                <a:latin typeface="Calibri Light" pitchFamily="34" charset="0"/>
              </a:defRPr>
            </a:lvl3pPr>
            <a:lvl4pPr>
              <a:defRPr sz="1800">
                <a:latin typeface="Calibri Light" pitchFamily="34" charset="0"/>
              </a:defRPr>
            </a:lvl4pPr>
            <a:lvl5pPr>
              <a:defRPr sz="1800">
                <a:latin typeface="Calibri Light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251520" y="1196752"/>
            <a:ext cx="8541499" cy="0"/>
          </a:xfrm>
          <a:prstGeom prst="line">
            <a:avLst/>
          </a:prstGeom>
          <a:ln w="28575">
            <a:solidFill>
              <a:srgbClr val="EC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etângulo de cantos arredondados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9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3FF5-9E97-4172-8D74-55A86EDD53DF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A16CD-4382-42BE-891A-E8BA11668A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5CB8B-4ADF-42E5-ADD1-EB914C7C51C0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610-E012-4E57-97F8-99AD254A5A9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3C45-0C8D-49F0-813D-9D3C8C5580F5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B72-CFDB-4A3F-BAE6-B870CB4DEA0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C1049-9DEE-4415-95FD-FB9B982D6420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BD2E-B988-4805-803C-7D3CE27A6C3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A8C33-8187-4A33-A558-8A4A8F546F71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2104C-6C80-4799-8C6A-C0765871EF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tângulo de cantos arredondados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D8EC-4C4C-470D-9D48-68AEC3A3B71F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C9790-0216-4496-B188-77C2268EED1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60A3-1090-48C1-BD45-58206CEB9EAC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A8030-FBB0-4815-ABBE-B442CCA3CD6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29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8DCFE1C-BC2A-4342-A24A-BB4BAB6ABFB9}" type="datetime1">
              <a:rPr lang="pt-BR"/>
              <a:pPr>
                <a:defRPr/>
              </a:pPr>
              <a:t>27/08/2019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06E8B2EE-5D6A-4A1C-8440-2D6EEE755B4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  <p:sldLayoutId id="2147483702" r:id="rId12"/>
    <p:sldLayoutId id="214748370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7AAAA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285984" y="1928802"/>
            <a:ext cx="475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MSc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. José </a:t>
            </a:r>
            <a:r>
              <a:rPr lang="pt-BR" sz="24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Ahirton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142875" y="6453336"/>
            <a:ext cx="9001125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São Paulo,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27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de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agosto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de </a:t>
            </a:r>
            <a:r>
              <a:rPr lang="pt-BR" sz="1600" dirty="0" smtClean="0">
                <a:solidFill>
                  <a:schemeClr val="bg1"/>
                </a:solidFill>
                <a:latin typeface="+mj-lt"/>
              </a:rPr>
              <a:t>2019</a:t>
            </a:r>
            <a:endParaRPr lang="pt-BR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5">
            <a:extLst>
              <a:ext uri="{FF2B5EF4-FFF2-40B4-BE49-F238E27FC236}">
                <a16:creationId xmlns="" xmlns:a16="http://schemas.microsoft.com/office/drawing/2014/main" id="{F5606860-54D4-5344-8274-A86753FBABA9}"/>
              </a:ext>
            </a:extLst>
          </p:cNvPr>
          <p:cNvSpPr txBox="1"/>
          <p:nvPr/>
        </p:nvSpPr>
        <p:spPr>
          <a:xfrm>
            <a:off x="1285852" y="571480"/>
            <a:ext cx="6708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 smtClean="0"/>
              <a:t>Recurrent</a:t>
            </a:r>
            <a:r>
              <a:rPr lang="pt-BR" sz="3200" b="1" dirty="0" smtClean="0"/>
              <a:t> Neural Networks 101</a:t>
            </a:r>
          </a:p>
          <a:p>
            <a:pPr algn="ctr"/>
            <a:endParaRPr lang="pt-BR" sz="3200" dirty="0"/>
          </a:p>
        </p:txBody>
      </p:sp>
      <p:pic>
        <p:nvPicPr>
          <p:cNvPr id="14" name="Picture 2" descr="C:\Users\Jlopes\Desktop\Logos_Marca_Template (1)\Logos_Marca_Template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214686"/>
            <a:ext cx="6143628" cy="2252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ítulo 1"/>
          <p:cNvSpPr>
            <a:spLocks noGrp="1"/>
          </p:cNvSpPr>
          <p:nvPr>
            <p:ph type="ctrTitle"/>
          </p:nvPr>
        </p:nvSpPr>
        <p:spPr>
          <a:xfrm>
            <a:off x="1214414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800" dirty="0" err="1" smtClean="0"/>
              <a:t>Deep</a:t>
            </a:r>
            <a:r>
              <a:rPr lang="pt-BR" altLang="en-US" sz="2800" dirty="0" smtClean="0"/>
              <a:t> </a:t>
            </a:r>
            <a:r>
              <a:rPr lang="pt-BR" altLang="en-US" sz="2800" dirty="0" err="1" smtClean="0"/>
              <a:t>Learning</a:t>
            </a:r>
            <a:r>
              <a:rPr lang="pt-BR" altLang="en-US" sz="2800" dirty="0" smtClean="0"/>
              <a:t> – Redes Neurais Recorrentes – </a:t>
            </a:r>
            <a:r>
              <a:rPr lang="pt-BR" altLang="en-US" sz="2800" dirty="0" err="1" smtClean="0"/>
              <a:t>Sequ</a:t>
            </a:r>
            <a:r>
              <a:rPr lang="en-US" altLang="en-US" sz="2800" dirty="0" err="1" smtClean="0"/>
              <a:t>ência</a:t>
            </a:r>
            <a:r>
              <a:rPr lang="en-US" altLang="en-US" sz="2800" dirty="0" smtClean="0"/>
              <a:t> de </a:t>
            </a:r>
            <a:r>
              <a:rPr lang="en-US" altLang="en-US" sz="2800" dirty="0" err="1" smtClean="0"/>
              <a:t>Processos</a:t>
            </a:r>
            <a:endParaRPr lang="en-US" altLang="en-US" sz="2800" dirty="0" smtClean="0"/>
          </a:p>
        </p:txBody>
      </p:sp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27225"/>
            <a:ext cx="91440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1"/>
          <p:cNvSpPr>
            <a:spLocks noChangeArrowheads="1"/>
          </p:cNvSpPr>
          <p:nvPr/>
        </p:nvSpPr>
        <p:spPr bwMode="auto">
          <a:xfrm>
            <a:off x="2286000" y="5445125"/>
            <a:ext cx="48783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- Muitos para um - por exemplo, Classificação de Sentimentos;</a:t>
            </a:r>
          </a:p>
          <a:p>
            <a:endParaRPr lang="en-US"/>
          </a:p>
          <a:p>
            <a:r>
              <a:rPr lang="en-US"/>
              <a:t>- Sequência de palavras -&gt; sentimento.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ítulo 1"/>
          <p:cNvSpPr>
            <a:spLocks noGrp="1"/>
          </p:cNvSpPr>
          <p:nvPr>
            <p:ph type="ctrTitle"/>
          </p:nvPr>
        </p:nvSpPr>
        <p:spPr>
          <a:xfrm>
            <a:off x="1428728" y="642918"/>
            <a:ext cx="7056438" cy="504825"/>
          </a:xfrm>
        </p:spPr>
        <p:txBody>
          <a:bodyPr/>
          <a:lstStyle/>
          <a:p>
            <a:pPr algn="ctr"/>
            <a:r>
              <a:rPr lang="pt-BR" altLang="en-US" sz="2800" dirty="0" err="1" smtClean="0"/>
              <a:t>Deep</a:t>
            </a:r>
            <a:r>
              <a:rPr lang="pt-BR" altLang="en-US" sz="2800" dirty="0" smtClean="0"/>
              <a:t> </a:t>
            </a:r>
            <a:r>
              <a:rPr lang="pt-BR" altLang="en-US" sz="2800" dirty="0" err="1" smtClean="0"/>
              <a:t>Learning</a:t>
            </a:r>
            <a:r>
              <a:rPr lang="pt-BR" altLang="en-US" sz="2800" dirty="0" smtClean="0"/>
              <a:t> – Redes Neurais Recorrentes – </a:t>
            </a:r>
            <a:r>
              <a:rPr lang="pt-BR" altLang="en-US" sz="2800" dirty="0" err="1" smtClean="0"/>
              <a:t>Sequ</a:t>
            </a:r>
            <a:r>
              <a:rPr lang="en-US" altLang="en-US" sz="2800" dirty="0" err="1" smtClean="0"/>
              <a:t>ência</a:t>
            </a:r>
            <a:r>
              <a:rPr lang="en-US" altLang="en-US" sz="2800" dirty="0" smtClean="0"/>
              <a:t> de </a:t>
            </a:r>
            <a:r>
              <a:rPr lang="en-US" altLang="en-US" sz="2800" dirty="0" err="1" smtClean="0"/>
              <a:t>Processos</a:t>
            </a:r>
            <a:endParaRPr lang="en-US" altLang="en-US" sz="2800" dirty="0" smtClean="0"/>
          </a:p>
        </p:txBody>
      </p:sp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27225"/>
            <a:ext cx="91440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959B2D0-4C77-5046-89D9-7E424B5C9497}"/>
              </a:ext>
            </a:extLst>
          </p:cNvPr>
          <p:cNvSpPr/>
          <p:nvPr/>
        </p:nvSpPr>
        <p:spPr>
          <a:xfrm>
            <a:off x="2286000" y="5445125"/>
            <a:ext cx="45720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dirty="0" err="1"/>
              <a:t>Muitos</a:t>
            </a:r>
            <a:r>
              <a:rPr lang="en-US" dirty="0"/>
              <a:t> para </a:t>
            </a:r>
            <a:r>
              <a:rPr lang="en-US" dirty="0" err="1"/>
              <a:t>muitos</a:t>
            </a:r>
            <a:r>
              <a:rPr lang="en-US" dirty="0"/>
              <a:t> -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Tradução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;</a:t>
            </a:r>
          </a:p>
          <a:p>
            <a:pPr marL="285750" indent="-285750">
              <a:buFontTx/>
              <a:buChar char="-"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- Seq. de </a:t>
            </a:r>
            <a:r>
              <a:rPr lang="en-US" dirty="0" err="1"/>
              <a:t>palavras</a:t>
            </a:r>
            <a:r>
              <a:rPr lang="en-US" dirty="0"/>
              <a:t> -&gt; seq. de </a:t>
            </a:r>
            <a:r>
              <a:rPr lang="en-US" dirty="0" err="1"/>
              <a:t>palavras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ítulo 1"/>
          <p:cNvSpPr>
            <a:spLocks noGrp="1"/>
          </p:cNvSpPr>
          <p:nvPr>
            <p:ph type="ctrTitle"/>
          </p:nvPr>
        </p:nvSpPr>
        <p:spPr>
          <a:xfrm>
            <a:off x="1285852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800" dirty="0" err="1" smtClean="0"/>
              <a:t>Deep</a:t>
            </a:r>
            <a:r>
              <a:rPr lang="pt-BR" altLang="en-US" sz="2800" dirty="0" smtClean="0"/>
              <a:t> </a:t>
            </a:r>
            <a:r>
              <a:rPr lang="pt-BR" altLang="en-US" sz="2800" dirty="0" err="1" smtClean="0"/>
              <a:t>Learning</a:t>
            </a:r>
            <a:r>
              <a:rPr lang="pt-BR" altLang="en-US" sz="2800" dirty="0" smtClean="0"/>
              <a:t> – Redes Neurais Recorrentes – </a:t>
            </a:r>
            <a:r>
              <a:rPr lang="pt-BR" altLang="en-US" sz="2800" dirty="0" err="1" smtClean="0"/>
              <a:t>Sequ</a:t>
            </a:r>
            <a:r>
              <a:rPr lang="en-US" altLang="en-US" sz="2800" dirty="0" err="1" smtClean="0"/>
              <a:t>ência</a:t>
            </a:r>
            <a:r>
              <a:rPr lang="en-US" altLang="en-US" sz="2800" dirty="0" smtClean="0"/>
              <a:t> de </a:t>
            </a:r>
            <a:r>
              <a:rPr lang="en-US" altLang="en-US" sz="2800" dirty="0" err="1" smtClean="0"/>
              <a:t>Processos</a:t>
            </a:r>
            <a:endParaRPr lang="en-US" altLang="en-US" sz="2800" dirty="0" smtClean="0"/>
          </a:p>
        </p:txBody>
      </p:sp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27225"/>
            <a:ext cx="91440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1"/>
          <p:cNvSpPr>
            <a:spLocks noChangeArrowheads="1"/>
          </p:cNvSpPr>
          <p:nvPr/>
        </p:nvSpPr>
        <p:spPr bwMode="auto">
          <a:xfrm>
            <a:off x="2286000" y="5445125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en-US" dirty="0" err="1"/>
              <a:t>Muitos</a:t>
            </a:r>
            <a:r>
              <a:rPr lang="en-US" altLang="en-US" dirty="0"/>
              <a:t> </a:t>
            </a:r>
            <a:r>
              <a:rPr lang="en-US" altLang="en-US" dirty="0" err="1"/>
              <a:t>para</a:t>
            </a:r>
            <a:r>
              <a:rPr lang="en-US" altLang="en-US" dirty="0"/>
              <a:t> </a:t>
            </a:r>
            <a:r>
              <a:rPr lang="en-US" altLang="en-US" dirty="0" err="1"/>
              <a:t>muitos</a:t>
            </a:r>
            <a:r>
              <a:rPr lang="en-US" altLang="en-US" dirty="0"/>
              <a:t> - </a:t>
            </a:r>
            <a:r>
              <a:rPr lang="en-US" altLang="en-US" dirty="0" err="1"/>
              <a:t>por</a:t>
            </a:r>
            <a:r>
              <a:rPr lang="en-US" altLang="en-US" dirty="0"/>
              <a:t> </a:t>
            </a:r>
            <a:r>
              <a:rPr lang="en-US" altLang="en-US" dirty="0" err="1"/>
              <a:t>exemplo</a:t>
            </a:r>
            <a:r>
              <a:rPr lang="en-US" altLang="en-US" dirty="0"/>
              <a:t>, </a:t>
            </a:r>
            <a:r>
              <a:rPr lang="en-US" altLang="en-US" dirty="0" err="1"/>
              <a:t>Classificação</a:t>
            </a:r>
            <a:r>
              <a:rPr lang="en-US" altLang="en-US" dirty="0"/>
              <a:t> de </a:t>
            </a:r>
            <a:r>
              <a:rPr lang="en-US" altLang="en-US" dirty="0" err="1"/>
              <a:t>vídeo</a:t>
            </a:r>
            <a:r>
              <a:rPr lang="en-US" altLang="en-US" dirty="0"/>
              <a:t> no </a:t>
            </a:r>
            <a:r>
              <a:rPr lang="en-US" altLang="en-US" dirty="0" err="1"/>
              <a:t>nível</a:t>
            </a:r>
            <a:r>
              <a:rPr lang="en-US" altLang="en-US" dirty="0"/>
              <a:t> do </a:t>
            </a:r>
            <a:r>
              <a:rPr lang="en-US" altLang="en-US" dirty="0" err="1"/>
              <a:t>quadro</a:t>
            </a:r>
            <a:r>
              <a:rPr lang="en-US" altLang="en-US" dirty="0"/>
              <a:t> (frame level).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ítulo 1"/>
          <p:cNvSpPr>
            <a:spLocks noGrp="1"/>
          </p:cNvSpPr>
          <p:nvPr>
            <p:ph type="ctrTitle"/>
          </p:nvPr>
        </p:nvSpPr>
        <p:spPr>
          <a:xfrm>
            <a:off x="1285852" y="78579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- Processamento </a:t>
            </a:r>
            <a:r>
              <a:rPr lang="pt-BR" altLang="en-US" sz="2400" dirty="0" err="1" smtClean="0"/>
              <a:t>Sequencial</a:t>
            </a:r>
            <a:r>
              <a:rPr lang="pt-BR" altLang="en-US" sz="2400" dirty="0" smtClean="0"/>
              <a:t> de Dados Não </a:t>
            </a:r>
            <a:r>
              <a:rPr lang="pt-BR" altLang="en-US" sz="2400" dirty="0" err="1" smtClean="0"/>
              <a:t>Sequenciais</a:t>
            </a:r>
            <a:r>
              <a:rPr lang="pt-BR" altLang="en-US" sz="2400" dirty="0" smtClean="0"/>
              <a:t>. </a:t>
            </a:r>
            <a:endParaRPr lang="en-US" altLang="en-US" sz="24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428736"/>
            <a:ext cx="4899025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1"/>
          <p:cNvSpPr>
            <a:spLocks noChangeArrowheads="1"/>
          </p:cNvSpPr>
          <p:nvPr/>
        </p:nvSpPr>
        <p:spPr bwMode="auto">
          <a:xfrm>
            <a:off x="5734050" y="3370263"/>
            <a:ext cx="33829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Exemplo - Classificar imagens com base em uma série de “vislumbres”;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ítulo 1"/>
          <p:cNvSpPr>
            <a:spLocks noGrp="1"/>
          </p:cNvSpPr>
          <p:nvPr>
            <p:ph type="ctrTitle"/>
          </p:nvPr>
        </p:nvSpPr>
        <p:spPr>
          <a:xfrm>
            <a:off x="1285852" y="85723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- Processamento </a:t>
            </a:r>
            <a:r>
              <a:rPr lang="pt-BR" altLang="en-US" sz="2400" dirty="0" err="1" smtClean="0"/>
              <a:t>Sequencial</a:t>
            </a:r>
            <a:r>
              <a:rPr lang="pt-BR" altLang="en-US" sz="2400" dirty="0" smtClean="0"/>
              <a:t> de Dados Não </a:t>
            </a:r>
            <a:r>
              <a:rPr lang="pt-BR" altLang="en-US" sz="2400" dirty="0" err="1" smtClean="0"/>
              <a:t>Sequenciais</a:t>
            </a:r>
            <a:endParaRPr lang="en-US" altLang="en-US" sz="2400" dirty="0" smtClean="0"/>
          </a:p>
        </p:txBody>
      </p:sp>
      <p:pic>
        <p:nvPicPr>
          <p:cNvPr id="266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2643182"/>
            <a:ext cx="3378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2643182"/>
            <a:ext cx="3321050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1"/>
          <p:cNvSpPr>
            <a:spLocks noChangeArrowheads="1"/>
          </p:cNvSpPr>
          <p:nvPr/>
        </p:nvSpPr>
        <p:spPr bwMode="auto">
          <a:xfrm>
            <a:off x="2195513" y="1481138"/>
            <a:ext cx="47307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endParaRPr lang="en-US" altLang="en-US" dirty="0" smtClean="0"/>
          </a:p>
          <a:p>
            <a:pPr marL="171450" indent="-171450">
              <a:buFontTx/>
              <a:buChar char="-"/>
            </a:pPr>
            <a:r>
              <a:rPr lang="en-US" altLang="en-US" dirty="0" err="1" smtClean="0"/>
              <a:t>Gerando</a:t>
            </a:r>
            <a:r>
              <a:rPr lang="en-US" altLang="en-US" dirty="0" smtClean="0"/>
              <a:t> </a:t>
            </a:r>
            <a:r>
              <a:rPr lang="en-US" altLang="en-US" dirty="0" err="1"/>
              <a:t>imagens</a:t>
            </a:r>
            <a:r>
              <a:rPr lang="en-US" altLang="en-US" dirty="0"/>
              <a:t> </a:t>
            </a:r>
            <a:r>
              <a:rPr lang="en-US" altLang="en-US" dirty="0" err="1"/>
              <a:t>uma</a:t>
            </a:r>
            <a:r>
              <a:rPr lang="en-US" altLang="en-US" dirty="0"/>
              <a:t> “</a:t>
            </a:r>
            <a:r>
              <a:rPr lang="en-US" altLang="en-US" dirty="0" err="1"/>
              <a:t>peça”de</a:t>
            </a:r>
            <a:r>
              <a:rPr lang="en-US" altLang="en-US" dirty="0"/>
              <a:t> </a:t>
            </a:r>
            <a:r>
              <a:rPr lang="en-US" altLang="en-US" dirty="0" err="1"/>
              <a:t>cada</a:t>
            </a:r>
            <a:r>
              <a:rPr lang="en-US" altLang="en-US" dirty="0"/>
              <a:t> </a:t>
            </a:r>
            <a:r>
              <a:rPr lang="en-US" altLang="en-US" dirty="0" err="1"/>
              <a:t>vez</a:t>
            </a:r>
            <a:r>
              <a:rPr lang="en-US" altLang="en-US" dirty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ítulo 1"/>
          <p:cNvSpPr>
            <a:spLocks noGrp="1"/>
          </p:cNvSpPr>
          <p:nvPr>
            <p:ph type="ctrTitle"/>
          </p:nvPr>
        </p:nvSpPr>
        <p:spPr>
          <a:xfrm>
            <a:off x="1071538" y="285728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</a:t>
            </a:r>
            <a:endParaRPr lang="en-US" altLang="en-US" sz="2400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8038" y="1916113"/>
            <a:ext cx="3413125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ítulo 1"/>
          <p:cNvSpPr>
            <a:spLocks noGrp="1"/>
          </p:cNvSpPr>
          <p:nvPr>
            <p:ph type="ctrTitle"/>
          </p:nvPr>
        </p:nvSpPr>
        <p:spPr>
          <a:xfrm>
            <a:off x="928662" y="285728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</a:t>
            </a:r>
            <a:endParaRPr lang="en-US" altLang="en-US" sz="2400" dirty="0" smtClean="0"/>
          </a:p>
        </p:txBody>
      </p:sp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38" y="1484313"/>
            <a:ext cx="5227637" cy="474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ítulo 1"/>
          <p:cNvSpPr>
            <a:spLocks noGrp="1"/>
          </p:cNvSpPr>
          <p:nvPr>
            <p:ph type="ctrTitle"/>
          </p:nvPr>
        </p:nvSpPr>
        <p:spPr>
          <a:xfrm>
            <a:off x="1214414" y="285728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</a:t>
            </a:r>
            <a:endParaRPr lang="en-US" altLang="en-US" sz="2400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250" y="1330325"/>
            <a:ext cx="45085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72225" y="1125538"/>
            <a:ext cx="2447925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1"/>
          <p:cNvSpPr>
            <a:spLocks noChangeArrowheads="1"/>
          </p:cNvSpPr>
          <p:nvPr/>
        </p:nvSpPr>
        <p:spPr bwMode="auto">
          <a:xfrm>
            <a:off x="571472" y="3000372"/>
            <a:ext cx="4572000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err="1"/>
              <a:t>Podemos</a:t>
            </a:r>
            <a:r>
              <a:rPr lang="en-US" sz="2000" dirty="0"/>
              <a:t> </a:t>
            </a:r>
            <a:r>
              <a:rPr lang="en-US" sz="2000" dirty="0" err="1"/>
              <a:t>processar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sequência</a:t>
            </a:r>
            <a:r>
              <a:rPr lang="en-US" sz="2000" dirty="0"/>
              <a:t> de </a:t>
            </a:r>
            <a:r>
              <a:rPr lang="en-US" sz="2000" dirty="0" err="1"/>
              <a:t>vetores</a:t>
            </a:r>
            <a:r>
              <a:rPr lang="en-US" sz="2000" dirty="0"/>
              <a:t> x </a:t>
            </a:r>
            <a:r>
              <a:rPr lang="en-US" sz="2000" dirty="0" err="1"/>
              <a:t>aplicando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fórmula</a:t>
            </a:r>
            <a:r>
              <a:rPr lang="en-US" sz="2000" dirty="0"/>
              <a:t> de </a:t>
            </a:r>
            <a:r>
              <a:rPr lang="en-US" sz="2000" dirty="0" err="1"/>
              <a:t>recorrência</a:t>
            </a:r>
            <a:r>
              <a:rPr lang="en-US" sz="2000" dirty="0"/>
              <a:t> a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etapa</a:t>
            </a:r>
            <a:r>
              <a:rPr lang="en-US" sz="2000" dirty="0"/>
              <a:t> de tempo (</a:t>
            </a:r>
            <a:r>
              <a:rPr lang="en-US" sz="2000" i="1" dirty="0"/>
              <a:t>time step</a:t>
            </a:r>
            <a:r>
              <a:rPr lang="en-US" sz="2000" dirty="0"/>
              <a:t>).</a:t>
            </a:r>
          </a:p>
          <a:p>
            <a:endParaRPr lang="en-US" sz="24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t</a:t>
            </a:r>
            <a:r>
              <a:rPr lang="en-US" sz="2000" dirty="0"/>
              <a:t> - novo </a:t>
            </a:r>
            <a:r>
              <a:rPr lang="en-US" sz="2000" dirty="0" err="1"/>
              <a:t>estado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f</a:t>
            </a:r>
            <a:r>
              <a:rPr lang="en-US" sz="2000" baseline="-25000" dirty="0" err="1"/>
              <a:t>w</a:t>
            </a:r>
            <a:r>
              <a:rPr lang="en-US" sz="2000" dirty="0"/>
              <a:t> - </a:t>
            </a:r>
            <a:r>
              <a:rPr lang="en-US" sz="2000" dirty="0" err="1"/>
              <a:t>alguma</a:t>
            </a:r>
            <a:r>
              <a:rPr lang="en-US" sz="2000" dirty="0"/>
              <a:t> </a:t>
            </a:r>
            <a:r>
              <a:rPr lang="en-US" sz="2000" dirty="0" err="1"/>
              <a:t>função</a:t>
            </a:r>
            <a:r>
              <a:rPr lang="en-US" sz="2000" dirty="0"/>
              <a:t> com </a:t>
            </a:r>
            <a:r>
              <a:rPr lang="en-US" sz="2000" dirty="0" err="1"/>
              <a:t>parâmetros</a:t>
            </a:r>
            <a:r>
              <a:rPr lang="en-US" sz="2000" dirty="0"/>
              <a:t>; </a:t>
            </a:r>
          </a:p>
          <a:p>
            <a:r>
              <a:rPr lang="en-US" sz="2000" dirty="0"/>
              <a:t>h</a:t>
            </a:r>
            <a:r>
              <a:rPr lang="en-US" sz="2000" baseline="-25000" dirty="0"/>
              <a:t>t</a:t>
            </a:r>
            <a:r>
              <a:rPr lang="en-US" sz="2000" dirty="0"/>
              <a:t> - 1 - </a:t>
            </a:r>
            <a:r>
              <a:rPr lang="en-US" sz="2000" dirty="0" err="1"/>
              <a:t>estado</a:t>
            </a:r>
            <a:r>
              <a:rPr lang="en-US" sz="2000" dirty="0"/>
              <a:t> </a:t>
            </a:r>
            <a:r>
              <a:rPr lang="en-US" sz="2000" dirty="0" err="1"/>
              <a:t>antigo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x</a:t>
            </a:r>
            <a:r>
              <a:rPr lang="en-US" sz="2000" baseline="-25000" dirty="0" err="1"/>
              <a:t>t</a:t>
            </a:r>
            <a:r>
              <a:rPr lang="en-US" sz="2000" dirty="0"/>
              <a:t> – </a:t>
            </a:r>
            <a:r>
              <a:rPr lang="en-US" sz="2000" dirty="0" err="1"/>
              <a:t>vetor</a:t>
            </a:r>
            <a:r>
              <a:rPr lang="en-US" sz="2000" dirty="0"/>
              <a:t> de </a:t>
            </a:r>
            <a:r>
              <a:rPr lang="en-US" sz="2000" dirty="0" err="1"/>
              <a:t>entrada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algum</a:t>
            </a:r>
            <a:r>
              <a:rPr lang="en-US" sz="2000" dirty="0"/>
              <a:t> </a:t>
            </a:r>
            <a:r>
              <a:rPr lang="en-US" sz="2000" i="1" dirty="0"/>
              <a:t>time step.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ítulo 1"/>
          <p:cNvSpPr>
            <a:spLocks noGrp="1"/>
          </p:cNvSpPr>
          <p:nvPr>
            <p:ph type="ctrTitle"/>
          </p:nvPr>
        </p:nvSpPr>
        <p:spPr>
          <a:xfrm>
            <a:off x="1071538" y="285728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</a:t>
            </a:r>
            <a:endParaRPr lang="en-US" altLang="en-US" sz="2400" dirty="0" smtClean="0"/>
          </a:p>
        </p:txBody>
      </p:sp>
      <p:pic>
        <p:nvPicPr>
          <p:cNvPr id="3481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25" y="1125538"/>
            <a:ext cx="2447925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3052763"/>
            <a:ext cx="4457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Rectangle 1"/>
          <p:cNvSpPr>
            <a:spLocks noChangeArrowheads="1"/>
          </p:cNvSpPr>
          <p:nvPr/>
        </p:nvSpPr>
        <p:spPr bwMode="auto">
          <a:xfrm>
            <a:off x="1525588" y="1484313"/>
            <a:ext cx="378301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processar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 de </a:t>
            </a:r>
            <a:r>
              <a:rPr lang="en-US" dirty="0" err="1"/>
              <a:t>vetores</a:t>
            </a:r>
            <a:r>
              <a:rPr lang="en-US" dirty="0"/>
              <a:t> x </a:t>
            </a:r>
            <a:r>
              <a:rPr lang="en-US" dirty="0" err="1"/>
              <a:t>aplicando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fórmula</a:t>
            </a:r>
            <a:r>
              <a:rPr lang="en-US" dirty="0"/>
              <a:t> de </a:t>
            </a:r>
            <a:r>
              <a:rPr lang="en-US" dirty="0" err="1"/>
              <a:t>recorrência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etapa</a:t>
            </a:r>
            <a:r>
              <a:rPr lang="en-US" dirty="0"/>
              <a:t> de tempo (</a:t>
            </a:r>
            <a:r>
              <a:rPr lang="en-US" i="1" dirty="0"/>
              <a:t>time step</a:t>
            </a:r>
            <a:r>
              <a:rPr lang="en-US" dirty="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/>
          <p:cNvSpPr>
            <a:spLocks noGrp="1"/>
          </p:cNvSpPr>
          <p:nvPr>
            <p:ph type="ctrTitle"/>
          </p:nvPr>
        </p:nvSpPr>
        <p:spPr>
          <a:xfrm>
            <a:off x="1071538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“Vanilla”</a:t>
            </a:r>
          </a:p>
        </p:txBody>
      </p:sp>
      <p:pic>
        <p:nvPicPr>
          <p:cNvPr id="3686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341438"/>
            <a:ext cx="2447925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35375" y="1916113"/>
            <a:ext cx="51689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1"/>
          <p:cNvSpPr>
            <a:spLocks noChangeArrowheads="1"/>
          </p:cNvSpPr>
          <p:nvPr/>
        </p:nvSpPr>
        <p:spPr bwMode="auto">
          <a:xfrm>
            <a:off x="2411413" y="5913438"/>
            <a:ext cx="56530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 estado consiste em um único vetor "oculto" h: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BB5DF09-E6AC-4D74-9C3A-CD95799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About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="" xmlns:a16="http://schemas.microsoft.com/office/drawing/2014/main" id="{36C60793-40A2-4AD7-B191-AE22EF0D44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2" y="1432661"/>
            <a:ext cx="2607705" cy="2610564"/>
          </a:xfr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DD20A26F-A8E2-4800-A88A-1C469B9E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5" y="1431241"/>
            <a:ext cx="2607705" cy="26077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C08301DD-E4E5-4A51-AF68-120407B56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233046"/>
            <a:ext cx="3244211" cy="24046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B5E50978-287F-4C93-BB6B-EEBDF47F0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33046"/>
            <a:ext cx="2426365" cy="24046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B01DF7CB-EC00-4F08-B253-65286B413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31241"/>
            <a:ext cx="2426365" cy="26077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1" y="4274272"/>
            <a:ext cx="2607705" cy="23634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54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/>
          <p:cNvSpPr>
            <a:spLocks noGrp="1"/>
          </p:cNvSpPr>
          <p:nvPr>
            <p:ph type="ctrTitle"/>
          </p:nvPr>
        </p:nvSpPr>
        <p:spPr>
          <a:xfrm>
            <a:off x="928662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“Vanilla” –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389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2205038"/>
            <a:ext cx="34671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ítulo 1"/>
          <p:cNvSpPr>
            <a:spLocks noGrp="1"/>
          </p:cNvSpPr>
          <p:nvPr>
            <p:ph type="ctrTitle"/>
          </p:nvPr>
        </p:nvSpPr>
        <p:spPr>
          <a:xfrm>
            <a:off x="1071538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“Vanilla”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2349500"/>
            <a:ext cx="5184775" cy="281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ítulo 1"/>
          <p:cNvSpPr>
            <a:spLocks noGrp="1"/>
          </p:cNvSpPr>
          <p:nvPr>
            <p:ph type="ctrTitle"/>
          </p:nvPr>
        </p:nvSpPr>
        <p:spPr>
          <a:xfrm>
            <a:off x="1000100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“Vanilla”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150" y="2349500"/>
            <a:ext cx="8742363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“Vanilla”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863" y="2089150"/>
            <a:ext cx="89376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Rectangle 1"/>
          <p:cNvSpPr>
            <a:spLocks noChangeArrowheads="1"/>
          </p:cNvSpPr>
          <p:nvPr/>
        </p:nvSpPr>
        <p:spPr bwMode="auto">
          <a:xfrm>
            <a:off x="1763713" y="5732463"/>
            <a:ext cx="6462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Reutilizamos a mesma matriz de peso a cada </a:t>
            </a:r>
            <a:r>
              <a:rPr lang="en-US" i="1"/>
              <a:t>time step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ítulo 1"/>
          <p:cNvSpPr>
            <a:spLocks noGrp="1"/>
          </p:cNvSpPr>
          <p:nvPr>
            <p:ph type="ctrTitle"/>
          </p:nvPr>
        </p:nvSpPr>
        <p:spPr>
          <a:xfrm>
            <a:off x="1071538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para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4710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39900"/>
            <a:ext cx="9161463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ítulo 1"/>
          <p:cNvSpPr>
            <a:spLocks noGrp="1"/>
          </p:cNvSpPr>
          <p:nvPr>
            <p:ph type="ctrTitle"/>
          </p:nvPr>
        </p:nvSpPr>
        <p:spPr>
          <a:xfrm>
            <a:off x="1142976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para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4915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" y="1844675"/>
            <a:ext cx="8978900" cy="405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ítulo 1"/>
          <p:cNvSpPr>
            <a:spLocks noGrp="1"/>
          </p:cNvSpPr>
          <p:nvPr>
            <p:ph type="ctrTitle"/>
          </p:nvPr>
        </p:nvSpPr>
        <p:spPr>
          <a:xfrm>
            <a:off x="1142976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para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28775"/>
            <a:ext cx="9144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ítulo 1"/>
          <p:cNvSpPr>
            <a:spLocks noGrp="1"/>
          </p:cNvSpPr>
          <p:nvPr>
            <p:ph type="ctrTitle"/>
          </p:nvPr>
        </p:nvSpPr>
        <p:spPr>
          <a:xfrm>
            <a:off x="1071538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para</a:t>
            </a:r>
            <a:r>
              <a:rPr lang="en-US" altLang="en-US" sz="2400" dirty="0" smtClean="0"/>
              <a:t> Um”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275" y="1484313"/>
            <a:ext cx="8975725" cy="432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ítulo 1"/>
          <p:cNvSpPr>
            <a:spLocks noGrp="1"/>
          </p:cNvSpPr>
          <p:nvPr>
            <p:ph type="ctrTitle"/>
          </p:nvPr>
        </p:nvSpPr>
        <p:spPr>
          <a:xfrm>
            <a:off x="1071538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“Um </a:t>
            </a:r>
            <a:r>
              <a:rPr lang="en-US" altLang="en-US" sz="2400" dirty="0" err="1" smtClean="0"/>
              <a:t>para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5529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44675"/>
            <a:ext cx="914400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ítulo 1"/>
          <p:cNvSpPr>
            <a:spLocks noGrp="1"/>
          </p:cNvSpPr>
          <p:nvPr>
            <p:ph type="ctrTitle"/>
          </p:nvPr>
        </p:nvSpPr>
        <p:spPr>
          <a:xfrm>
            <a:off x="1000100" y="78579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para</a:t>
            </a:r>
            <a:r>
              <a:rPr lang="en-US" altLang="en-US" sz="2400" dirty="0" smtClean="0"/>
              <a:t> Um + Um </a:t>
            </a:r>
            <a:r>
              <a:rPr lang="en-US" altLang="en-US" sz="2400" dirty="0" err="1" smtClean="0"/>
              <a:t>para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2420938"/>
            <a:ext cx="8747125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1"/>
          <p:cNvSpPr>
            <a:spLocks noChangeArrowheads="1"/>
          </p:cNvSpPr>
          <p:nvPr/>
        </p:nvSpPr>
        <p:spPr bwMode="auto">
          <a:xfrm>
            <a:off x="830263" y="6165850"/>
            <a:ext cx="81359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Muitos para um: codificando uma seqüência de entrada em um único vetor;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Ferramentais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="" xmlns:a16="http://schemas.microsoft.com/office/drawing/2014/main" id="{DEC099C3-9377-9A49-AA85-4781BEA7D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13" y="1651005"/>
            <a:ext cx="5874990" cy="1908116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="" xmlns:a16="http://schemas.microsoft.com/office/drawing/2014/main" id="{755663B1-FCE2-4E46-B0B8-3D4DFFA19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" y="2786058"/>
            <a:ext cx="2828146" cy="2828146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="" xmlns:a16="http://schemas.microsoft.com/office/drawing/2014/main" id="{9AB4F680-DBF4-384E-9520-37805A3BF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40" y="4008512"/>
            <a:ext cx="2974936" cy="24920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702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ítulo 1"/>
          <p:cNvSpPr>
            <a:spLocks noGrp="1"/>
          </p:cNvSpPr>
          <p:nvPr>
            <p:ph type="ctrTitle"/>
          </p:nvPr>
        </p:nvSpPr>
        <p:spPr>
          <a:xfrm>
            <a:off x="1071538" y="1000108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para</a:t>
            </a:r>
            <a:r>
              <a:rPr lang="en-US" altLang="en-US" sz="2400" dirty="0" smtClean="0"/>
              <a:t> Um + Um </a:t>
            </a:r>
            <a:r>
              <a:rPr lang="en-US" altLang="en-US" sz="2400" dirty="0" err="1" smtClean="0"/>
              <a:t>para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Muitos</a:t>
            </a:r>
            <a:r>
              <a:rPr lang="en-US" altLang="en-US" sz="2400" dirty="0" smtClean="0"/>
              <a:t>” - </a:t>
            </a:r>
            <a:r>
              <a:rPr lang="en-US" altLang="en-US" sz="2400" dirty="0" err="1" smtClean="0"/>
              <a:t>Gráfico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Computacional</a:t>
            </a:r>
            <a:endParaRPr lang="en-US" altLang="en-US" sz="2400" dirty="0" smtClean="0"/>
          </a:p>
        </p:txBody>
      </p:sp>
      <p:pic>
        <p:nvPicPr>
          <p:cNvPr id="5939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" y="2205038"/>
            <a:ext cx="90424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ítulo 1"/>
          <p:cNvSpPr>
            <a:spLocks noGrp="1"/>
          </p:cNvSpPr>
          <p:nvPr>
            <p:ph type="ctrTitle"/>
          </p:nvPr>
        </p:nvSpPr>
        <p:spPr>
          <a:xfrm>
            <a:off x="1071538" y="78579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Exemplo Modelo de Linguagem a n</a:t>
            </a:r>
            <a:r>
              <a:rPr lang="en-US" altLang="en-US" sz="2400" dirty="0" err="1" smtClean="0"/>
              <a:t>ível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caractere</a:t>
            </a:r>
            <a:endParaRPr lang="en-US" altLang="en-US" sz="2400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357430"/>
            <a:ext cx="7940675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1"/>
          <p:cNvSpPr>
            <a:spLocks noChangeArrowheads="1"/>
          </p:cNvSpPr>
          <p:nvPr/>
        </p:nvSpPr>
        <p:spPr bwMode="auto">
          <a:xfrm>
            <a:off x="3000364" y="5072074"/>
            <a:ext cx="457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/>
              <a:t>Vocabulário</a:t>
            </a:r>
            <a:r>
              <a:rPr lang="en-US" dirty="0"/>
              <a:t>: [h, e, l, o]</a:t>
            </a:r>
          </a:p>
          <a:p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sequência</a:t>
            </a:r>
            <a:r>
              <a:rPr lang="en-US" dirty="0"/>
              <a:t> de </a:t>
            </a:r>
            <a:r>
              <a:rPr lang="en-US" dirty="0" err="1"/>
              <a:t>treino</a:t>
            </a:r>
            <a:r>
              <a:rPr lang="en-US" dirty="0"/>
              <a:t>: “hello”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ítulo 1"/>
          <p:cNvSpPr>
            <a:spLocks noGrp="1"/>
          </p:cNvSpPr>
          <p:nvPr>
            <p:ph type="ctrTitle"/>
          </p:nvPr>
        </p:nvSpPr>
        <p:spPr>
          <a:xfrm>
            <a:off x="1214414" y="78579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Exemplo Modelo de Linguagem a n</a:t>
            </a:r>
            <a:r>
              <a:rPr lang="en-US" altLang="en-US" sz="2400" dirty="0" err="1" smtClean="0"/>
              <a:t>ível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caractere</a:t>
            </a:r>
            <a:endParaRPr lang="en-US" altLang="en-US" sz="2400" dirty="0" smtClean="0"/>
          </a:p>
        </p:txBody>
      </p:sp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2781300"/>
            <a:ext cx="7173912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5038" y="1773238"/>
            <a:ext cx="48514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ítulo 1"/>
          <p:cNvSpPr>
            <a:spLocks noGrp="1"/>
          </p:cNvSpPr>
          <p:nvPr>
            <p:ph type="ctrTitle"/>
          </p:nvPr>
        </p:nvSpPr>
        <p:spPr>
          <a:xfrm>
            <a:off x="1142976" y="714356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Exemplo Modelo de Linguagem a n</a:t>
            </a:r>
            <a:r>
              <a:rPr lang="en-US" altLang="en-US" sz="2400" dirty="0" err="1" smtClean="0"/>
              <a:t>ível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caractere</a:t>
            </a:r>
            <a:endParaRPr lang="en-US" altLang="en-US" sz="2400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9888" y="1484313"/>
            <a:ext cx="5961062" cy="507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ítulo 1"/>
          <p:cNvSpPr>
            <a:spLocks noGrp="1"/>
          </p:cNvSpPr>
          <p:nvPr>
            <p:ph type="ctrTitle"/>
          </p:nvPr>
        </p:nvSpPr>
        <p:spPr>
          <a:xfrm>
            <a:off x="1142976" y="78579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Exemplo Modelo de Linguagem a n</a:t>
            </a:r>
            <a:r>
              <a:rPr lang="en-US" altLang="en-US" sz="2400" dirty="0" err="1" smtClean="0"/>
              <a:t>ível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Caractere</a:t>
            </a:r>
            <a:endParaRPr lang="en-US" altLang="en-US" sz="2400" dirty="0" smtClean="0"/>
          </a:p>
        </p:txBody>
      </p:sp>
      <p:pic>
        <p:nvPicPr>
          <p:cNvPr id="6758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1620838"/>
            <a:ext cx="1882775" cy="523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ítulo 1"/>
          <p:cNvSpPr>
            <a:spLocks noGrp="1"/>
          </p:cNvSpPr>
          <p:nvPr>
            <p:ph type="ctrTitle"/>
          </p:nvPr>
        </p:nvSpPr>
        <p:spPr>
          <a:xfrm>
            <a:off x="1071538" y="714356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Exemplo Modelo de Linguagem a n</a:t>
            </a:r>
            <a:r>
              <a:rPr lang="en-US" altLang="en-US" sz="2400" dirty="0" err="1" smtClean="0"/>
              <a:t>ível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Caractere</a:t>
            </a:r>
            <a:endParaRPr lang="en-US" altLang="en-US" sz="2400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1547813"/>
            <a:ext cx="2592388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ítulo 1"/>
          <p:cNvSpPr>
            <a:spLocks noGrp="1"/>
          </p:cNvSpPr>
          <p:nvPr>
            <p:ph type="ctrTitle"/>
          </p:nvPr>
        </p:nvSpPr>
        <p:spPr>
          <a:xfrm>
            <a:off x="1071538" y="714356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Exemplo Modelo de Linguagem a n</a:t>
            </a:r>
            <a:r>
              <a:rPr lang="en-US" altLang="en-US" sz="2400" dirty="0" err="1" smtClean="0"/>
              <a:t>ível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Caractere</a:t>
            </a:r>
            <a:endParaRPr lang="en-US" altLang="en-US" sz="2400" dirty="0" smtClean="0"/>
          </a:p>
        </p:txBody>
      </p:sp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1651000"/>
            <a:ext cx="2519362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ítulo 1"/>
          <p:cNvSpPr>
            <a:spLocks noGrp="1"/>
          </p:cNvSpPr>
          <p:nvPr>
            <p:ph type="ctrTitle"/>
          </p:nvPr>
        </p:nvSpPr>
        <p:spPr>
          <a:xfrm>
            <a:off x="1142976" y="78579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Exemplo Modelo de Linguagem a n</a:t>
            </a:r>
            <a:r>
              <a:rPr lang="en-US" altLang="en-US" sz="2400" dirty="0" err="1" smtClean="0"/>
              <a:t>ível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Caractere</a:t>
            </a:r>
            <a:endParaRPr lang="en-US" altLang="en-US" sz="2400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1574800"/>
            <a:ext cx="4249738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ítulo 1"/>
          <p:cNvSpPr>
            <a:spLocks noGrp="1"/>
          </p:cNvSpPr>
          <p:nvPr>
            <p:ph type="ctrTitle"/>
          </p:nvPr>
        </p:nvSpPr>
        <p:spPr>
          <a:xfrm>
            <a:off x="1214414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Backpropagation</a:t>
            </a:r>
            <a:r>
              <a:rPr lang="en-US" altLang="en-US" sz="2400" dirty="0" smtClean="0"/>
              <a:t> no tempo</a:t>
            </a:r>
          </a:p>
        </p:txBody>
      </p:sp>
      <p:pic>
        <p:nvPicPr>
          <p:cNvPr id="7577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3" y="2060575"/>
            <a:ext cx="9132887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ítulo 1"/>
          <p:cNvSpPr>
            <a:spLocks noGrp="1"/>
          </p:cNvSpPr>
          <p:nvPr>
            <p:ph type="ctrTitle"/>
          </p:nvPr>
        </p:nvSpPr>
        <p:spPr>
          <a:xfrm>
            <a:off x="1214414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Backpropagation</a:t>
            </a:r>
            <a:r>
              <a:rPr lang="en-US" altLang="en-US" sz="2400" dirty="0" smtClean="0"/>
              <a:t> no tempo de forma </a:t>
            </a:r>
            <a:r>
              <a:rPr lang="en-US" altLang="en-US" sz="2400" dirty="0" err="1" smtClean="0"/>
              <a:t>truncada</a:t>
            </a:r>
            <a:endParaRPr lang="en-US" altLang="en-US" sz="2400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350" y="1700213"/>
            <a:ext cx="3365500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800" dirty="0" err="1" smtClean="0"/>
              <a:t>Deep</a:t>
            </a:r>
            <a:r>
              <a:rPr lang="pt-BR" altLang="en-US" sz="2800" dirty="0" smtClean="0"/>
              <a:t> </a:t>
            </a:r>
            <a:r>
              <a:rPr lang="pt-BR" altLang="en-US" sz="2800" dirty="0" err="1" smtClean="0"/>
              <a:t>Learning</a:t>
            </a:r>
            <a:r>
              <a:rPr lang="pt-BR" altLang="en-US" sz="2800" dirty="0" smtClean="0"/>
              <a:t> – </a:t>
            </a:r>
            <a:r>
              <a:rPr lang="pt-BR" altLang="en-US" sz="2800" dirty="0" smtClean="0"/>
              <a:t/>
            </a:r>
            <a:br>
              <a:rPr lang="pt-BR" altLang="en-US" sz="2800" dirty="0" smtClean="0"/>
            </a:br>
            <a:r>
              <a:rPr lang="pt-BR" altLang="en-US" sz="2800" dirty="0" smtClean="0"/>
              <a:t>Redes </a:t>
            </a:r>
            <a:r>
              <a:rPr lang="pt-BR" altLang="en-US" sz="2800" dirty="0" smtClean="0"/>
              <a:t>Neurais </a:t>
            </a:r>
            <a:r>
              <a:rPr lang="pt-BR" altLang="en-US" sz="2800" dirty="0" smtClean="0"/>
              <a:t>Recorrentes</a:t>
            </a:r>
            <a:endParaRPr lang="en-US" altLang="en-US" sz="2800" dirty="0" smtClean="0"/>
          </a:p>
        </p:txBody>
      </p:sp>
      <p:sp>
        <p:nvSpPr>
          <p:cNvPr id="7" name="Content Placeholder 2">
            <a:extLst/>
          </p:cNvPr>
          <p:cNvSpPr txBox="1">
            <a:spLocks/>
          </p:cNvSpPr>
          <p:nvPr/>
        </p:nvSpPr>
        <p:spPr>
          <a:xfrm>
            <a:off x="428625" y="1357313"/>
            <a:ext cx="8299450" cy="47148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O que </a:t>
            </a: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são </a:t>
            </a:r>
            <a:r>
              <a:rPr lang="pt-BR" sz="2600" b="1" dirty="0" err="1" smtClean="0">
                <a:latin typeface="Calibri" pitchFamily="34" charset="0"/>
                <a:cs typeface="Calibri" pitchFamily="34" charset="0"/>
              </a:rPr>
              <a:t>RNNs</a:t>
            </a: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?</a:t>
            </a:r>
            <a:endParaRPr lang="pt-BR" sz="2600" b="1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2600" dirty="0" smtClean="0">
              <a:latin typeface="Calibri" pitchFamily="34" charset="0"/>
              <a:cs typeface="Calibri" pitchFamily="34" charset="0"/>
            </a:endParaRPr>
          </a:p>
          <a:p>
            <a:r>
              <a:rPr lang="pt-BR" sz="2400" dirty="0" err="1" smtClean="0">
                <a:latin typeface="Calibri" pitchFamily="34" charset="0"/>
                <a:cs typeface="Calibri" pitchFamily="34" charset="0"/>
              </a:rPr>
              <a:t>RNNs</a:t>
            </a:r>
            <a:r>
              <a:rPr lang="pt-BR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latin typeface="Calibri" pitchFamily="34" charset="0"/>
                <a:cs typeface="Calibri" pitchFamily="34" charset="0"/>
              </a:rPr>
              <a:t>básicos são uma rede de nós semelhantes a neurônios organizados em "camadas" sucessivas. </a:t>
            </a:r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r>
              <a:rPr lang="pt-BR" sz="2400" dirty="0" smtClean="0">
                <a:latin typeface="Calibri" pitchFamily="34" charset="0"/>
                <a:cs typeface="Calibri" pitchFamily="34" charset="0"/>
              </a:rPr>
              <a:t>Cada </a:t>
            </a:r>
            <a:r>
              <a:rPr lang="pt-BR" sz="2400" dirty="0" smtClean="0">
                <a:latin typeface="Calibri" pitchFamily="34" charset="0"/>
                <a:cs typeface="Calibri" pitchFamily="34" charset="0"/>
              </a:rPr>
              <a:t>nó em uma determinada camada é conectado a uma conexão direcionada (unidirecional) a todos os outros nós na próxima camada sucessiva. </a:t>
            </a:r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r>
              <a:rPr lang="pt-BR" sz="2400" dirty="0" smtClean="0">
                <a:latin typeface="Calibri" pitchFamily="34" charset="0"/>
                <a:cs typeface="Calibri" pitchFamily="34" charset="0"/>
              </a:rPr>
              <a:t>Os </a:t>
            </a:r>
            <a:r>
              <a:rPr lang="pt-BR" sz="2400" dirty="0" smtClean="0">
                <a:latin typeface="Calibri" pitchFamily="34" charset="0"/>
                <a:cs typeface="Calibri" pitchFamily="34" charset="0"/>
              </a:rPr>
              <a:t>nós </a:t>
            </a:r>
            <a:r>
              <a:rPr lang="pt-BR" sz="2400" dirty="0" smtClean="0">
                <a:latin typeface="Calibri" pitchFamily="34" charset="0"/>
                <a:cs typeface="Calibri" pitchFamily="34" charset="0"/>
              </a:rPr>
              <a:t>são classificados como:</a:t>
            </a:r>
          </a:p>
          <a:p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sz="2000" dirty="0" smtClean="0">
                <a:latin typeface="Calibri" pitchFamily="34" charset="0"/>
                <a:cs typeface="Calibri" pitchFamily="34" charset="0"/>
              </a:rPr>
              <a:t>nós </a:t>
            </a:r>
            <a:r>
              <a:rPr lang="pt-BR" sz="2000" dirty="0" smtClean="0">
                <a:latin typeface="Calibri" pitchFamily="34" charset="0"/>
                <a:cs typeface="Calibri" pitchFamily="34" charset="0"/>
              </a:rPr>
              <a:t>de entrada (recebendo dados de fora da rede</a:t>
            </a:r>
            <a:r>
              <a:rPr lang="pt-BR" sz="2000" dirty="0" smtClean="0">
                <a:latin typeface="Calibri" pitchFamily="34" charset="0"/>
                <a:cs typeface="Calibri" pitchFamily="34" charset="0"/>
              </a:rPr>
              <a:t>); </a:t>
            </a:r>
          </a:p>
          <a:p>
            <a:pPr lvl="1"/>
            <a:r>
              <a:rPr lang="pt-BR" sz="2000" dirty="0" smtClean="0">
                <a:latin typeface="Calibri" pitchFamily="34" charset="0"/>
                <a:cs typeface="Calibri" pitchFamily="34" charset="0"/>
              </a:rPr>
              <a:t>nós </a:t>
            </a:r>
            <a:r>
              <a:rPr lang="pt-BR" sz="2000" dirty="0" smtClean="0">
                <a:latin typeface="Calibri" pitchFamily="34" charset="0"/>
                <a:cs typeface="Calibri" pitchFamily="34" charset="0"/>
              </a:rPr>
              <a:t>de saída (produzindo resultados) </a:t>
            </a:r>
            <a:r>
              <a:rPr lang="pt-BR" sz="2000" dirty="0" smtClean="0">
                <a:latin typeface="Calibri" pitchFamily="34" charset="0"/>
                <a:cs typeface="Calibri" pitchFamily="34" charset="0"/>
              </a:rPr>
              <a:t>;</a:t>
            </a:r>
          </a:p>
          <a:p>
            <a:pPr lvl="1"/>
            <a:r>
              <a:rPr lang="pt-BR" sz="2000" dirty="0" smtClean="0">
                <a:latin typeface="Calibri" pitchFamily="34" charset="0"/>
                <a:cs typeface="Calibri" pitchFamily="34" charset="0"/>
              </a:rPr>
              <a:t>nós </a:t>
            </a:r>
            <a:r>
              <a:rPr lang="pt-BR" sz="2000" dirty="0" smtClean="0">
                <a:latin typeface="Calibri" pitchFamily="34" charset="0"/>
                <a:cs typeface="Calibri" pitchFamily="34" charset="0"/>
              </a:rPr>
              <a:t>ocultos (que modificam os dados no caminho da entrada para a saída).</a:t>
            </a:r>
            <a:br>
              <a:rPr lang="pt-BR" sz="2000" dirty="0" smtClean="0">
                <a:latin typeface="Calibri" pitchFamily="34" charset="0"/>
                <a:cs typeface="Calibri" pitchFamily="34" charset="0"/>
              </a:rPr>
            </a:br>
            <a:endParaRPr lang="pt-BR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2600" dirty="0" smtClean="0">
              <a:latin typeface="Calibri" pitchFamily="34" charset="0"/>
              <a:cs typeface="Calibri" pitchFamily="34" charset="0"/>
            </a:endParaRPr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Backpropagation</a:t>
            </a:r>
            <a:r>
              <a:rPr lang="en-US" altLang="en-US" sz="2400" dirty="0" smtClean="0"/>
              <a:t> no tempo de forma </a:t>
            </a:r>
            <a:r>
              <a:rPr lang="en-US" altLang="en-US" sz="2400" dirty="0" err="1" smtClean="0"/>
              <a:t>truncada</a:t>
            </a:r>
            <a:endParaRPr lang="en-US" altLang="en-US" sz="2400" dirty="0" smtClean="0"/>
          </a:p>
        </p:txBody>
      </p:sp>
      <p:pic>
        <p:nvPicPr>
          <p:cNvPr id="7987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563" y="2133600"/>
            <a:ext cx="63881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ítulo 1"/>
          <p:cNvSpPr>
            <a:spLocks noGrp="1"/>
          </p:cNvSpPr>
          <p:nvPr>
            <p:ph type="ctrTitle"/>
          </p:nvPr>
        </p:nvSpPr>
        <p:spPr>
          <a:xfrm>
            <a:off x="1142976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Backpropagation</a:t>
            </a:r>
            <a:r>
              <a:rPr lang="en-US" altLang="en-US" sz="2400" dirty="0" smtClean="0"/>
              <a:t> no tempo de forma </a:t>
            </a:r>
            <a:r>
              <a:rPr lang="en-US" altLang="en-US" sz="2400" dirty="0" err="1" smtClean="0"/>
              <a:t>truncada</a:t>
            </a:r>
            <a:endParaRPr lang="en-US" altLang="en-US" sz="2400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44675"/>
            <a:ext cx="914400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ítulo 1"/>
          <p:cNvSpPr>
            <a:spLocks noGrp="1"/>
          </p:cNvSpPr>
          <p:nvPr>
            <p:ph type="ctrTitle"/>
          </p:nvPr>
        </p:nvSpPr>
        <p:spPr>
          <a:xfrm>
            <a:off x="1071538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Exemplos</a:t>
            </a:r>
            <a:endParaRPr lang="en-US" altLang="en-US" sz="2400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825" y="1341438"/>
            <a:ext cx="8548688" cy="51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ítulo 1"/>
          <p:cNvSpPr>
            <a:spLocks noGrp="1"/>
          </p:cNvSpPr>
          <p:nvPr>
            <p:ph type="ctrTitle"/>
          </p:nvPr>
        </p:nvSpPr>
        <p:spPr>
          <a:xfrm>
            <a:off x="857224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Exemplos</a:t>
            </a:r>
            <a:endParaRPr lang="en-US" altLang="en-US" sz="2400" dirty="0" smtClean="0"/>
          </a:p>
        </p:txBody>
      </p:sp>
      <p:pic>
        <p:nvPicPr>
          <p:cNvPr id="860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268413"/>
            <a:ext cx="822960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ítulo 1"/>
          <p:cNvSpPr>
            <a:spLocks noGrp="1"/>
          </p:cNvSpPr>
          <p:nvPr>
            <p:ph type="ctrTitle"/>
          </p:nvPr>
        </p:nvSpPr>
        <p:spPr>
          <a:xfrm>
            <a:off x="928662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Exemplos</a:t>
            </a:r>
            <a:endParaRPr lang="en-US" altLang="en-US" sz="2400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8" y="1484313"/>
            <a:ext cx="9113837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ítulo 1"/>
          <p:cNvSpPr>
            <a:spLocks noGrp="1"/>
          </p:cNvSpPr>
          <p:nvPr>
            <p:ph type="ctrTitle"/>
          </p:nvPr>
        </p:nvSpPr>
        <p:spPr>
          <a:xfrm>
            <a:off x="1000100" y="642918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Busca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por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células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interpretáveis</a:t>
            </a:r>
            <a:endParaRPr lang="en-US" altLang="en-US" sz="2400" dirty="0" smtClean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838" y="2420938"/>
            <a:ext cx="901700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ítulo 1"/>
          <p:cNvSpPr>
            <a:spLocks noGrp="1"/>
          </p:cNvSpPr>
          <p:nvPr>
            <p:ph type="ctrTitle"/>
          </p:nvPr>
        </p:nvSpPr>
        <p:spPr>
          <a:xfrm>
            <a:off x="1142976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Busca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por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células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interpretáveis</a:t>
            </a:r>
            <a:endParaRPr lang="en-US" altLang="en-US" sz="2400" dirty="0" smtClean="0"/>
          </a:p>
        </p:txBody>
      </p:sp>
      <p:pic>
        <p:nvPicPr>
          <p:cNvPr id="9216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32063"/>
            <a:ext cx="9144000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ítulo 1"/>
          <p:cNvSpPr>
            <a:spLocks noGrp="1"/>
          </p:cNvSpPr>
          <p:nvPr>
            <p:ph type="ctrTitle"/>
          </p:nvPr>
        </p:nvSpPr>
        <p:spPr>
          <a:xfrm>
            <a:off x="1071538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Busca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por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células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interpretáveis</a:t>
            </a:r>
            <a:endParaRPr lang="en-US" altLang="en-US" sz="2400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01925"/>
            <a:ext cx="91440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1" name="Rectangle 4"/>
          <p:cNvSpPr>
            <a:spLocks noChangeArrowheads="1"/>
          </p:cNvSpPr>
          <p:nvPr/>
        </p:nvSpPr>
        <p:spPr bwMode="auto">
          <a:xfrm>
            <a:off x="2843213" y="5229225"/>
            <a:ext cx="434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célula de detecção de “quotes”(citações)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ítulo 1"/>
          <p:cNvSpPr>
            <a:spLocks noGrp="1"/>
          </p:cNvSpPr>
          <p:nvPr>
            <p:ph type="ctrTitle"/>
          </p:nvPr>
        </p:nvSpPr>
        <p:spPr>
          <a:xfrm>
            <a:off x="1142976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Busca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por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células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interpretáveis</a:t>
            </a:r>
            <a:endParaRPr lang="en-US" altLang="en-US" sz="2400" dirty="0" smtClean="0"/>
          </a:p>
        </p:txBody>
      </p:sp>
      <p:pic>
        <p:nvPicPr>
          <p:cNvPr id="9625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01850"/>
            <a:ext cx="9144000" cy="319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59" name="Rectangle 6"/>
          <p:cNvSpPr>
            <a:spLocks noChangeArrowheads="1"/>
          </p:cNvSpPr>
          <p:nvPr/>
        </p:nvSpPr>
        <p:spPr bwMode="auto">
          <a:xfrm>
            <a:off x="3381375" y="5661025"/>
            <a:ext cx="2381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célula de instrução ïf”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Busca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por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células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interpretáveis</a:t>
            </a:r>
            <a:endParaRPr lang="en-US" altLang="en-US" sz="2400" dirty="0" smtClean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75" y="1628775"/>
            <a:ext cx="9159875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800" dirty="0" err="1" smtClean="0"/>
              <a:t>Deep</a:t>
            </a:r>
            <a:r>
              <a:rPr lang="pt-BR" altLang="en-US" sz="2800" dirty="0" smtClean="0"/>
              <a:t> </a:t>
            </a:r>
            <a:r>
              <a:rPr lang="pt-BR" altLang="en-US" sz="2800" dirty="0" err="1" smtClean="0"/>
              <a:t>Learning</a:t>
            </a:r>
            <a:r>
              <a:rPr lang="pt-BR" altLang="en-US" sz="2800" dirty="0" smtClean="0"/>
              <a:t> – </a:t>
            </a:r>
            <a:r>
              <a:rPr lang="pt-BR" altLang="en-US" sz="2800" dirty="0" smtClean="0"/>
              <a:t/>
            </a:r>
            <a:br>
              <a:rPr lang="pt-BR" altLang="en-US" sz="2800" dirty="0" smtClean="0"/>
            </a:br>
            <a:r>
              <a:rPr lang="pt-BR" altLang="en-US" sz="2800" dirty="0" smtClean="0"/>
              <a:t>Redes </a:t>
            </a:r>
            <a:r>
              <a:rPr lang="pt-BR" altLang="en-US" sz="2800" dirty="0" smtClean="0"/>
              <a:t>Neurais </a:t>
            </a:r>
            <a:r>
              <a:rPr lang="pt-BR" altLang="en-US" sz="2800" dirty="0" smtClean="0"/>
              <a:t>Recorrentes</a:t>
            </a:r>
            <a:endParaRPr lang="en-US" altLang="en-US" sz="2800" dirty="0" smtClean="0"/>
          </a:p>
        </p:txBody>
      </p:sp>
      <p:sp>
        <p:nvSpPr>
          <p:cNvPr id="7" name="Content Placeholder 2">
            <a:extLst/>
          </p:cNvPr>
          <p:cNvSpPr txBox="1">
            <a:spLocks/>
          </p:cNvSpPr>
          <p:nvPr/>
        </p:nvSpPr>
        <p:spPr>
          <a:xfrm>
            <a:off x="428625" y="1357313"/>
            <a:ext cx="8299450" cy="4714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O que </a:t>
            </a: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são </a:t>
            </a:r>
            <a:r>
              <a:rPr lang="pt-BR" sz="2600" b="1" dirty="0" err="1" smtClean="0">
                <a:latin typeface="Calibri" pitchFamily="34" charset="0"/>
                <a:cs typeface="Calibri" pitchFamily="34" charset="0"/>
              </a:rPr>
              <a:t>RNNs</a:t>
            </a: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?</a:t>
            </a:r>
            <a:endParaRPr lang="pt-BR" sz="2600" b="1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2600" dirty="0" smtClean="0">
              <a:latin typeface="Calibri" pitchFamily="34" charset="0"/>
              <a:cs typeface="Calibri" pitchFamily="34" charset="0"/>
            </a:endParaRPr>
          </a:p>
          <a:p>
            <a:r>
              <a:rPr lang="pt-BR" sz="2000" dirty="0" smtClean="0">
                <a:latin typeface="Calibri" pitchFamily="34" charset="0"/>
                <a:cs typeface="Calibri" pitchFamily="34" charset="0"/>
              </a:rPr>
              <a:t>Em Aprendizagem Supervisionada:</a:t>
            </a:r>
          </a:p>
          <a:p>
            <a:endParaRPr lang="pt-BR" sz="20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sz="1600" dirty="0" smtClean="0">
                <a:latin typeface="Calibri" pitchFamily="34" charset="0"/>
                <a:cs typeface="Calibri" pitchFamily="34" charset="0"/>
              </a:rPr>
              <a:t>Seqüência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de vetores de entrada com valor real chegam aos nós de entrada, um vetor de cada vez. Em qualquer etapa do tempo, cada unidade que não é de entrada calcula sua ativação atual (resultado) como uma função não linear da soma ponderada das ativações de todas as unidades que se conectam a ela. </a:t>
            </a:r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sz="1600" dirty="0" smtClean="0">
                <a:latin typeface="Calibri" pitchFamily="34" charset="0"/>
                <a:cs typeface="Calibri" pitchFamily="34" charset="0"/>
              </a:rPr>
              <a:t>As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ativações de destino fornecidas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por um mecanismo de supervisão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podem ser fornecidas para algumas unidades de saída em determinadas etapas de tempo. </a:t>
            </a:r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sz="1600" dirty="0" smtClean="0">
                <a:latin typeface="Calibri" pitchFamily="34" charset="0"/>
                <a:cs typeface="Calibri" pitchFamily="34" charset="0"/>
              </a:rPr>
              <a:t>Por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exemplo,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a seqüência de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entrada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pode ser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um sinal de fala correspondente a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um determinado comando para uma assistente virtual ,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a saída final do alvo no final da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seqüência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pode ser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um rótulo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que classifica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tal comando.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pt-BR" sz="1600" dirty="0" smtClean="0">
                <a:latin typeface="Calibri" pitchFamily="34" charset="0"/>
                <a:cs typeface="Calibri" pitchFamily="34" charset="0"/>
              </a:rPr>
            </a:br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2600" dirty="0" smtClean="0">
              <a:latin typeface="Calibri" pitchFamily="34" charset="0"/>
              <a:cs typeface="Calibri" pitchFamily="34" charset="0"/>
            </a:endParaRPr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ítulo 1"/>
          <p:cNvSpPr>
            <a:spLocks noGrp="1"/>
          </p:cNvSpPr>
          <p:nvPr>
            <p:ph type="ctrTitle"/>
          </p:nvPr>
        </p:nvSpPr>
        <p:spPr>
          <a:xfrm>
            <a:off x="1000100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Busca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por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células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interpretáveis</a:t>
            </a:r>
            <a:endParaRPr lang="en-US" altLang="en-US" sz="2400" dirty="0" smtClean="0"/>
          </a:p>
        </p:txBody>
      </p:sp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43163"/>
            <a:ext cx="9144000" cy="235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5" name="Rectangle 4"/>
          <p:cNvSpPr>
            <a:spLocks noChangeArrowheads="1"/>
          </p:cNvSpPr>
          <p:nvPr/>
        </p:nvSpPr>
        <p:spPr bwMode="auto">
          <a:xfrm>
            <a:off x="2779713" y="5516563"/>
            <a:ext cx="3741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célula de “profundidade de código”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ítulo 1"/>
          <p:cNvSpPr>
            <a:spLocks noGrp="1"/>
          </p:cNvSpPr>
          <p:nvPr>
            <p:ph type="ctrTitle"/>
          </p:nvPr>
        </p:nvSpPr>
        <p:spPr>
          <a:xfrm>
            <a:off x="1214414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1773238"/>
            <a:ext cx="7345362" cy="421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ítulo 1"/>
          <p:cNvSpPr>
            <a:spLocks noGrp="1"/>
          </p:cNvSpPr>
          <p:nvPr>
            <p:ph type="ctrTitle"/>
          </p:nvPr>
        </p:nvSpPr>
        <p:spPr>
          <a:xfrm>
            <a:off x="1071538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0445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013" y="1412875"/>
            <a:ext cx="8916987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ítulo 1"/>
          <p:cNvSpPr>
            <a:spLocks noGrp="1"/>
          </p:cNvSpPr>
          <p:nvPr>
            <p:ph type="ctrTitle"/>
          </p:nvPr>
        </p:nvSpPr>
        <p:spPr>
          <a:xfrm>
            <a:off x="1142976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557338"/>
            <a:ext cx="2776538" cy="191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ítulo 1"/>
          <p:cNvSpPr>
            <a:spLocks noGrp="1"/>
          </p:cNvSpPr>
          <p:nvPr>
            <p:ph type="ctrTitle"/>
          </p:nvPr>
        </p:nvSpPr>
        <p:spPr>
          <a:xfrm>
            <a:off x="1142976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085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" y="1562100"/>
            <a:ext cx="10160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33550" y="1620838"/>
            <a:ext cx="30861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6600" y="1562100"/>
            <a:ext cx="27765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ítulo 1"/>
          <p:cNvSpPr>
            <a:spLocks noGrp="1"/>
          </p:cNvSpPr>
          <p:nvPr>
            <p:ph type="ctrTitle"/>
          </p:nvPr>
        </p:nvSpPr>
        <p:spPr>
          <a:xfrm>
            <a:off x="1142976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1059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3550" y="1620838"/>
            <a:ext cx="30861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562100"/>
            <a:ext cx="27765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475" y="1562100"/>
            <a:ext cx="110807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ítulo 1"/>
          <p:cNvSpPr>
            <a:spLocks noGrp="1"/>
          </p:cNvSpPr>
          <p:nvPr>
            <p:ph type="ctrTitle"/>
          </p:nvPr>
        </p:nvSpPr>
        <p:spPr>
          <a:xfrm>
            <a:off x="1071538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1264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3550" y="1620838"/>
            <a:ext cx="30861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562100"/>
            <a:ext cx="27765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3575" y="1562100"/>
            <a:ext cx="1041400" cy="523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7650" y="5006975"/>
            <a:ext cx="13525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ítulo 1"/>
          <p:cNvSpPr>
            <a:spLocks noGrp="1"/>
          </p:cNvSpPr>
          <p:nvPr>
            <p:ph type="ctrTitle"/>
          </p:nvPr>
        </p:nvSpPr>
        <p:spPr>
          <a:xfrm>
            <a:off x="1428728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1469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3" y="1412875"/>
            <a:ext cx="9120187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ítulo 1"/>
          <p:cNvSpPr>
            <a:spLocks noGrp="1"/>
          </p:cNvSpPr>
          <p:nvPr>
            <p:ph type="ctrTitle"/>
          </p:nvPr>
        </p:nvSpPr>
        <p:spPr>
          <a:xfrm>
            <a:off x="1357290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1673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3550" y="1620838"/>
            <a:ext cx="30861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562100"/>
            <a:ext cx="27765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3575" y="1562100"/>
            <a:ext cx="1041400" cy="523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1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36725" y="3919538"/>
            <a:ext cx="3843338" cy="293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ítulo 1"/>
          <p:cNvSpPr>
            <a:spLocks noGrp="1"/>
          </p:cNvSpPr>
          <p:nvPr>
            <p:ph type="ctrTitle"/>
          </p:nvPr>
        </p:nvSpPr>
        <p:spPr>
          <a:xfrm>
            <a:off x="1285852" y="642918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1878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3550" y="1620838"/>
            <a:ext cx="30861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562100"/>
            <a:ext cx="27765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3575" y="1562100"/>
            <a:ext cx="1041400" cy="523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33550" y="3759200"/>
            <a:ext cx="2693988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800" dirty="0" err="1" smtClean="0"/>
              <a:t>Deep</a:t>
            </a:r>
            <a:r>
              <a:rPr lang="pt-BR" altLang="en-US" sz="2800" dirty="0" smtClean="0"/>
              <a:t> </a:t>
            </a:r>
            <a:r>
              <a:rPr lang="pt-BR" altLang="en-US" sz="2800" dirty="0" err="1" smtClean="0"/>
              <a:t>Learning</a:t>
            </a:r>
            <a:r>
              <a:rPr lang="pt-BR" altLang="en-US" sz="2800" dirty="0" smtClean="0"/>
              <a:t> – </a:t>
            </a:r>
            <a:r>
              <a:rPr lang="pt-BR" altLang="en-US" sz="2800" dirty="0" smtClean="0"/>
              <a:t/>
            </a:r>
            <a:br>
              <a:rPr lang="pt-BR" altLang="en-US" sz="2800" dirty="0" smtClean="0"/>
            </a:br>
            <a:r>
              <a:rPr lang="pt-BR" altLang="en-US" sz="2800" dirty="0" smtClean="0"/>
              <a:t>Redes </a:t>
            </a:r>
            <a:r>
              <a:rPr lang="pt-BR" altLang="en-US" sz="2800" dirty="0" smtClean="0"/>
              <a:t>Neurais </a:t>
            </a:r>
            <a:r>
              <a:rPr lang="pt-BR" altLang="en-US" sz="2800" dirty="0" smtClean="0"/>
              <a:t>Recorrentes</a:t>
            </a:r>
            <a:endParaRPr lang="en-US" altLang="en-US" sz="2800" dirty="0" smtClean="0"/>
          </a:p>
        </p:txBody>
      </p:sp>
      <p:sp>
        <p:nvSpPr>
          <p:cNvPr id="7" name="Content Placeholder 2">
            <a:extLst/>
          </p:cNvPr>
          <p:cNvSpPr txBox="1">
            <a:spLocks/>
          </p:cNvSpPr>
          <p:nvPr/>
        </p:nvSpPr>
        <p:spPr>
          <a:xfrm>
            <a:off x="428625" y="1357313"/>
            <a:ext cx="8299450" cy="4714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O que </a:t>
            </a: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são </a:t>
            </a:r>
            <a:r>
              <a:rPr lang="pt-BR" sz="2600" b="1" dirty="0" err="1" smtClean="0">
                <a:latin typeface="Calibri" pitchFamily="34" charset="0"/>
                <a:cs typeface="Calibri" pitchFamily="34" charset="0"/>
              </a:rPr>
              <a:t>RNNs</a:t>
            </a: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?</a:t>
            </a:r>
            <a:endParaRPr lang="pt-BR" sz="2600" b="1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2600" dirty="0" smtClean="0">
              <a:latin typeface="Calibri" pitchFamily="34" charset="0"/>
              <a:cs typeface="Calibri" pitchFamily="34" charset="0"/>
            </a:endParaRPr>
          </a:p>
          <a:p>
            <a:r>
              <a:rPr lang="pt-BR" sz="2000" dirty="0" smtClean="0">
                <a:latin typeface="Calibri" pitchFamily="34" charset="0"/>
                <a:cs typeface="Calibri" pitchFamily="34" charset="0"/>
              </a:rPr>
              <a:t>Em Aprendizagem Não Supervisionada:</a:t>
            </a:r>
          </a:p>
          <a:p>
            <a:endParaRPr lang="pt-BR" sz="20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altLang="en-US" sz="1600" dirty="0" smtClean="0"/>
              <a:t>Se você quer aprender a reconhecer entradas (para reconhecer </a:t>
            </a:r>
            <a:r>
              <a:rPr lang="pt-BR" altLang="en-US" sz="1600" dirty="0" smtClean="0"/>
              <a:t>seqüência </a:t>
            </a:r>
            <a:r>
              <a:rPr lang="pt-BR" altLang="en-US" sz="1600" dirty="0" smtClean="0"/>
              <a:t>de entrada "novas" ou "diferentes", ou para prever uma </a:t>
            </a:r>
            <a:r>
              <a:rPr lang="pt-BR" altLang="en-US" sz="1600" dirty="0" smtClean="0"/>
              <a:t>seqüência </a:t>
            </a:r>
            <a:r>
              <a:rPr lang="pt-BR" altLang="en-US" sz="1600" dirty="0" smtClean="0"/>
              <a:t>dada um elemento inicial, ...) </a:t>
            </a:r>
            <a:r>
              <a:rPr lang="pt-BR" altLang="en-US" sz="1600" dirty="0" err="1" smtClean="0"/>
              <a:t>RNNs</a:t>
            </a:r>
            <a:r>
              <a:rPr lang="pt-BR" altLang="en-US" sz="1600" dirty="0" smtClean="0"/>
              <a:t> também podem </a:t>
            </a:r>
            <a:r>
              <a:rPr lang="pt-BR" altLang="en-US" sz="1600" dirty="0" smtClean="0"/>
              <a:t>ser </a:t>
            </a:r>
            <a:r>
              <a:rPr lang="pt-BR" altLang="en-US" sz="1600" dirty="0" smtClean="0"/>
              <a:t>usadas </a:t>
            </a:r>
            <a:r>
              <a:rPr lang="pt-BR" altLang="en-US" sz="1600" dirty="0" smtClean="0"/>
              <a:t>de maneira não supervisionada.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pt-BR" sz="1600" dirty="0" smtClean="0">
                <a:latin typeface="Calibri" pitchFamily="34" charset="0"/>
                <a:cs typeface="Calibri" pitchFamily="34" charset="0"/>
              </a:rPr>
            </a:br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2600" dirty="0" smtClean="0">
              <a:latin typeface="Calibri" pitchFamily="34" charset="0"/>
              <a:cs typeface="Calibri" pitchFamily="34" charset="0"/>
            </a:endParaRPr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ítulo 1"/>
          <p:cNvSpPr>
            <a:spLocks noGrp="1"/>
          </p:cNvSpPr>
          <p:nvPr>
            <p:ph type="ctrTitle"/>
          </p:nvPr>
        </p:nvSpPr>
        <p:spPr>
          <a:xfrm>
            <a:off x="1357290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2083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3550" y="1620838"/>
            <a:ext cx="30861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562100"/>
            <a:ext cx="27765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3575" y="1562100"/>
            <a:ext cx="1041400" cy="523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7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11325" y="3894138"/>
            <a:ext cx="3454400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ítulo 1"/>
          <p:cNvSpPr>
            <a:spLocks noGrp="1"/>
          </p:cNvSpPr>
          <p:nvPr>
            <p:ph type="ctrTitle"/>
          </p:nvPr>
        </p:nvSpPr>
        <p:spPr>
          <a:xfrm>
            <a:off x="1357290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2288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3550" y="1620838"/>
            <a:ext cx="30861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562100"/>
            <a:ext cx="27765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3575" y="1562100"/>
            <a:ext cx="1041400" cy="523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5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63700" y="4171950"/>
            <a:ext cx="315595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ítulo 1"/>
          <p:cNvSpPr>
            <a:spLocks noGrp="1"/>
          </p:cNvSpPr>
          <p:nvPr>
            <p:ph type="ctrTitle"/>
          </p:nvPr>
        </p:nvSpPr>
        <p:spPr>
          <a:xfrm>
            <a:off x="1357290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Redes Neurais Recorrentes – </a:t>
            </a:r>
            <a:r>
              <a:rPr lang="en-US" altLang="en-US" sz="2400" dirty="0" err="1" smtClean="0"/>
              <a:t>Legenda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automatizada</a:t>
            </a:r>
            <a:r>
              <a:rPr lang="en-US" altLang="en-US" sz="2400" dirty="0" smtClean="0"/>
              <a:t> de </a:t>
            </a:r>
            <a:r>
              <a:rPr lang="en-US" altLang="en-US" sz="2400" dirty="0" err="1" smtClean="0"/>
              <a:t>imagem</a:t>
            </a:r>
            <a:endParaRPr lang="en-US" altLang="en-US" sz="2400" dirty="0" smtClean="0"/>
          </a:p>
        </p:txBody>
      </p:sp>
      <p:pic>
        <p:nvPicPr>
          <p:cNvPr id="12493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3550" y="1620838"/>
            <a:ext cx="30861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562100"/>
            <a:ext cx="27765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3575" y="1562100"/>
            <a:ext cx="1041400" cy="523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3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22438" y="4052888"/>
            <a:ext cx="3106737" cy="280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ítulo 1"/>
          <p:cNvSpPr>
            <a:spLocks noGrp="1"/>
          </p:cNvSpPr>
          <p:nvPr>
            <p:ph type="ctrTitle"/>
          </p:nvPr>
        </p:nvSpPr>
        <p:spPr>
          <a:xfrm>
            <a:off x="1357290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Legendas automatizadas de imagens</a:t>
            </a:r>
            <a:endParaRPr lang="en-US" altLang="en-US" sz="2400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298575"/>
            <a:ext cx="2908300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79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1863" y="4941888"/>
            <a:ext cx="2824162" cy="1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80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7375" y="3267075"/>
            <a:ext cx="2908300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ítulo 1"/>
          <p:cNvSpPr>
            <a:spLocks noGrp="1"/>
          </p:cNvSpPr>
          <p:nvPr>
            <p:ph type="ctrTitle"/>
          </p:nvPr>
        </p:nvSpPr>
        <p:spPr>
          <a:xfrm>
            <a:off x="1214414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Legendas automatizadas de imagens – Casos de falha</a:t>
            </a:r>
            <a:endParaRPr lang="en-US" altLang="en-US" sz="2400" dirty="0" smtClean="0"/>
          </a:p>
        </p:txBody>
      </p:sp>
      <p:pic>
        <p:nvPicPr>
          <p:cNvPr id="12902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628775"/>
            <a:ext cx="28194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35375" y="1628775"/>
            <a:ext cx="2860675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73863" y="2420938"/>
            <a:ext cx="2057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750" y="3860800"/>
            <a:ext cx="2819400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87738" y="3906838"/>
            <a:ext cx="3157537" cy="212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" y="1989138"/>
            <a:ext cx="8983663" cy="398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4" name="Título 1"/>
          <p:cNvSpPr>
            <a:spLocks noGrp="1"/>
          </p:cNvSpPr>
          <p:nvPr>
            <p:ph type="ctrTitle"/>
          </p:nvPr>
        </p:nvSpPr>
        <p:spPr>
          <a:xfrm>
            <a:off x="1357290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sp>
        <p:nvSpPr>
          <p:cNvPr id="131075" name="Rectangle 4"/>
          <p:cNvSpPr>
            <a:spLocks noChangeArrowheads="1"/>
          </p:cNvSpPr>
          <p:nvPr/>
        </p:nvSpPr>
        <p:spPr bwMode="auto">
          <a:xfrm>
            <a:off x="2339975" y="6175375"/>
            <a:ext cx="457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RNN concentra sua atenção em um local espacial diferente ao gerar cada palavra.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ítulo 1"/>
          <p:cNvSpPr>
            <a:spLocks noGrp="1"/>
          </p:cNvSpPr>
          <p:nvPr>
            <p:ph type="ctrTitle"/>
          </p:nvPr>
        </p:nvSpPr>
        <p:spPr>
          <a:xfrm>
            <a:off x="1214414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pic>
        <p:nvPicPr>
          <p:cNvPr id="13209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2852738"/>
            <a:ext cx="53276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ítulo 1"/>
          <p:cNvSpPr>
            <a:spLocks noGrp="1"/>
          </p:cNvSpPr>
          <p:nvPr>
            <p:ph type="ctrTitle"/>
          </p:nvPr>
        </p:nvSpPr>
        <p:spPr>
          <a:xfrm>
            <a:off x="1142976" y="642918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688" y="2133600"/>
            <a:ext cx="5400675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pic>
        <p:nvPicPr>
          <p:cNvPr id="13414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925" y="1557338"/>
            <a:ext cx="884237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ítulo 1"/>
          <p:cNvSpPr>
            <a:spLocks noGrp="1"/>
          </p:cNvSpPr>
          <p:nvPr>
            <p:ph type="ctrTitle"/>
          </p:nvPr>
        </p:nvSpPr>
        <p:spPr>
          <a:xfrm>
            <a:off x="1285852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268413"/>
            <a:ext cx="82804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800" dirty="0" err="1" smtClean="0"/>
              <a:t>Deep</a:t>
            </a:r>
            <a:r>
              <a:rPr lang="pt-BR" altLang="en-US" sz="2800" dirty="0" smtClean="0"/>
              <a:t> </a:t>
            </a:r>
            <a:r>
              <a:rPr lang="pt-BR" altLang="en-US" sz="2800" dirty="0" err="1" smtClean="0"/>
              <a:t>Learning</a:t>
            </a:r>
            <a:r>
              <a:rPr lang="pt-BR" altLang="en-US" sz="2800" dirty="0" smtClean="0"/>
              <a:t> – </a:t>
            </a:r>
            <a:r>
              <a:rPr lang="pt-BR" altLang="en-US" sz="2800" dirty="0" smtClean="0"/>
              <a:t/>
            </a:r>
            <a:br>
              <a:rPr lang="pt-BR" altLang="en-US" sz="2800" dirty="0" smtClean="0"/>
            </a:br>
            <a:r>
              <a:rPr lang="pt-BR" altLang="en-US" sz="2800" dirty="0" smtClean="0"/>
              <a:t>Redes </a:t>
            </a:r>
            <a:r>
              <a:rPr lang="pt-BR" altLang="en-US" sz="2800" dirty="0" smtClean="0"/>
              <a:t>Neurais </a:t>
            </a:r>
            <a:r>
              <a:rPr lang="pt-BR" altLang="en-US" sz="2800" dirty="0" smtClean="0"/>
              <a:t>Recorrentes</a:t>
            </a:r>
            <a:endParaRPr lang="en-US" altLang="en-US" sz="2800" dirty="0" smtClean="0"/>
          </a:p>
        </p:txBody>
      </p:sp>
      <p:sp>
        <p:nvSpPr>
          <p:cNvPr id="7" name="Content Placeholder 2">
            <a:extLst/>
          </p:cNvPr>
          <p:cNvSpPr txBox="1">
            <a:spLocks/>
          </p:cNvSpPr>
          <p:nvPr/>
        </p:nvSpPr>
        <p:spPr>
          <a:xfrm>
            <a:off x="428625" y="1357313"/>
            <a:ext cx="8299450" cy="4714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O que </a:t>
            </a: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são </a:t>
            </a:r>
            <a:r>
              <a:rPr lang="pt-BR" sz="2600" b="1" dirty="0" err="1" smtClean="0">
                <a:latin typeface="Calibri" pitchFamily="34" charset="0"/>
                <a:cs typeface="Calibri" pitchFamily="34" charset="0"/>
              </a:rPr>
              <a:t>RNNs</a:t>
            </a:r>
            <a:r>
              <a:rPr lang="pt-BR" sz="2600" b="1" dirty="0" smtClean="0">
                <a:latin typeface="Calibri" pitchFamily="34" charset="0"/>
                <a:cs typeface="Calibri" pitchFamily="34" charset="0"/>
              </a:rPr>
              <a:t>?</a:t>
            </a:r>
            <a:endParaRPr lang="pt-BR" sz="2600" b="1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2600" dirty="0" smtClean="0">
              <a:latin typeface="Calibri" pitchFamily="34" charset="0"/>
              <a:cs typeface="Calibri" pitchFamily="34" charset="0"/>
            </a:endParaRPr>
          </a:p>
          <a:p>
            <a:r>
              <a:rPr lang="pt-BR" sz="2000" dirty="0" smtClean="0">
                <a:latin typeface="Calibri" pitchFamily="34" charset="0"/>
                <a:cs typeface="Calibri" pitchFamily="34" charset="0"/>
              </a:rPr>
              <a:t>Em Aprendizagem por Reforço:</a:t>
            </a:r>
          </a:p>
          <a:p>
            <a:endParaRPr lang="pt-BR" sz="20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sz="1600" dirty="0" smtClean="0">
                <a:latin typeface="Calibri" pitchFamily="34" charset="0"/>
                <a:cs typeface="Calibri" pitchFamily="34" charset="0"/>
              </a:rPr>
              <a:t>Em Aprendizagem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por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Reforço não há nenhum sistema de supervisão fornecendo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sinais de destino. Em vez disso, ocasionalmente, uma função de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aptidão, ou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função de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recompensa,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é usada para avaliar o desempenho da RNN, que influencia seu fluxo de entrada por meio de unidades de saída conectadas a atuadores que afetam o ambiente. </a:t>
            </a:r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sz="1600" dirty="0" smtClean="0">
                <a:latin typeface="Calibri" pitchFamily="34" charset="0"/>
                <a:cs typeface="Calibri" pitchFamily="34" charset="0"/>
              </a:rPr>
              <a:t>Cada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seqüência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produz um erro como a soma dos desvios de todos os sinais de destino das ativações correspondentes calculadas pela rede. </a:t>
            </a:r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pt-BR" sz="1600" dirty="0" smtClean="0">
                <a:latin typeface="Calibri" pitchFamily="34" charset="0"/>
                <a:cs typeface="Calibri" pitchFamily="34" charset="0"/>
              </a:rPr>
              <a:t>Para </a:t>
            </a:r>
            <a:r>
              <a:rPr lang="pt-BR" sz="1600" dirty="0" smtClean="0">
                <a:latin typeface="Calibri" pitchFamily="34" charset="0"/>
                <a:cs typeface="Calibri" pitchFamily="34" charset="0"/>
              </a:rPr>
              <a:t>um conjunto de treinamento de inúmeras seqüências, o erro total é a soma dos erros de todas as seqüências individuais. </a:t>
            </a:r>
            <a:br>
              <a:rPr lang="pt-BR" sz="1600" dirty="0" smtClean="0">
                <a:latin typeface="Calibri" pitchFamily="34" charset="0"/>
                <a:cs typeface="Calibri" pitchFamily="34" charset="0"/>
              </a:rPr>
            </a:br>
            <a:endParaRPr lang="pt-BR" sz="16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2600" dirty="0" smtClean="0">
              <a:latin typeface="Calibri" pitchFamily="34" charset="0"/>
              <a:cs typeface="Calibri" pitchFamily="34" charset="0"/>
            </a:endParaRPr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ítulo 1"/>
          <p:cNvSpPr>
            <a:spLocks noGrp="1"/>
          </p:cNvSpPr>
          <p:nvPr>
            <p:ph type="ctrTitle"/>
          </p:nvPr>
        </p:nvSpPr>
        <p:spPr>
          <a:xfrm>
            <a:off x="1285852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pic>
        <p:nvPicPr>
          <p:cNvPr id="13619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09663"/>
            <a:ext cx="9144000" cy="574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ítulo 1"/>
          <p:cNvSpPr>
            <a:spLocks noGrp="1"/>
          </p:cNvSpPr>
          <p:nvPr>
            <p:ph type="ctrTitle"/>
          </p:nvPr>
        </p:nvSpPr>
        <p:spPr>
          <a:xfrm>
            <a:off x="1142976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09750"/>
            <a:ext cx="9086850" cy="501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pic>
        <p:nvPicPr>
          <p:cNvPr id="13824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73238"/>
            <a:ext cx="91440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ítulo 1"/>
          <p:cNvSpPr>
            <a:spLocks noGrp="1"/>
          </p:cNvSpPr>
          <p:nvPr>
            <p:ph type="ctrTitle"/>
          </p:nvPr>
        </p:nvSpPr>
        <p:spPr>
          <a:xfrm>
            <a:off x="1285852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89188"/>
            <a:ext cx="9144000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ítulo 1"/>
          <p:cNvSpPr>
            <a:spLocks noGrp="1"/>
          </p:cNvSpPr>
          <p:nvPr>
            <p:ph type="ctrTitle"/>
          </p:nvPr>
        </p:nvSpPr>
        <p:spPr>
          <a:xfrm>
            <a:off x="1214414" y="428604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Legenda automatizada utilizando </a:t>
            </a:r>
            <a:r>
              <a:rPr lang="en-US" altLang="en-US" sz="2400" dirty="0" smtClean="0"/>
              <a:t>“</a:t>
            </a:r>
            <a:r>
              <a:rPr lang="en-US" altLang="en-US" sz="2400" dirty="0" err="1" smtClean="0"/>
              <a:t>atenção</a:t>
            </a:r>
            <a:r>
              <a:rPr lang="en-US" altLang="en-US" sz="2400" dirty="0" smtClean="0"/>
              <a:t>”</a:t>
            </a:r>
          </a:p>
        </p:txBody>
      </p:sp>
      <p:pic>
        <p:nvPicPr>
          <p:cNvPr id="14029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" y="2060575"/>
            <a:ext cx="8996363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ítulo 1"/>
          <p:cNvSpPr>
            <a:spLocks noGrp="1"/>
          </p:cNvSpPr>
          <p:nvPr>
            <p:ph type="ctrTitle"/>
          </p:nvPr>
        </p:nvSpPr>
        <p:spPr>
          <a:xfrm>
            <a:off x="1285852" y="357166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</a:t>
            </a:r>
            <a:r>
              <a:rPr lang="en-US" altLang="en-US" sz="2400" dirty="0" smtClean="0"/>
              <a:t>Q&amp;A visual</a:t>
            </a: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525" y="1809750"/>
            <a:ext cx="9069388" cy="356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ítulo 1"/>
          <p:cNvSpPr>
            <a:spLocks noGrp="1"/>
          </p:cNvSpPr>
          <p:nvPr>
            <p:ph type="ctrTitle"/>
          </p:nvPr>
        </p:nvSpPr>
        <p:spPr>
          <a:xfrm>
            <a:off x="1285852" y="357166"/>
            <a:ext cx="7056438" cy="504825"/>
          </a:xfrm>
        </p:spPr>
        <p:txBody>
          <a:bodyPr/>
          <a:lstStyle/>
          <a:p>
            <a:pPr algn="ctr"/>
            <a:r>
              <a:rPr lang="pt-BR" altLang="en-US" sz="2400" dirty="0" err="1" smtClean="0"/>
              <a:t>Deep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Learning</a:t>
            </a:r>
            <a:r>
              <a:rPr lang="pt-BR" altLang="en-US" sz="2400" dirty="0" smtClean="0"/>
              <a:t> – </a:t>
            </a:r>
            <a:r>
              <a:rPr lang="en-US" altLang="en-US" sz="2400" dirty="0" smtClean="0"/>
              <a:t>Q&amp;A visual</a:t>
            </a:r>
          </a:p>
        </p:txBody>
      </p:sp>
      <p:pic>
        <p:nvPicPr>
          <p:cNvPr id="14233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113" y="1558925"/>
            <a:ext cx="580231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3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7763" y="1554163"/>
            <a:ext cx="2362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91263" y="3860800"/>
            <a:ext cx="2298700" cy="183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0739E4C9-E7BE-9045-BA08-BA6F3C8C62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6229" y="2276872"/>
            <a:ext cx="7691541" cy="3199681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26368" y="1628800"/>
            <a:ext cx="8291264" cy="3985120"/>
          </a:xfrm>
        </p:spPr>
        <p:txBody>
          <a:bodyPr/>
          <a:lstStyle/>
          <a:p>
            <a:pPr marL="0" indent="0">
              <a:buNone/>
            </a:pPr>
            <a:r>
              <a:rPr lang="pt-BR" sz="4800" i="1" dirty="0">
                <a:solidFill>
                  <a:schemeClr val="accent5"/>
                </a:solidFill>
                <a:cs typeface="Calibri Light" panose="020F0302020204030204" pitchFamily="34" charset="0"/>
              </a:rPr>
              <a:t> “</a:t>
            </a:r>
            <a:r>
              <a:rPr lang="pt-BR" sz="4000" i="1" dirty="0">
                <a:cs typeface="Calibri Light" panose="020F0302020204030204" pitchFamily="34" charset="0"/>
              </a:rPr>
              <a:t>É preciso provocar sistematicamente confusão. Isso promove a criatividade. Tudo aquilo que é contraditório gera vida 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cs typeface="Calibri Light" panose="020F0302020204030204" pitchFamily="34" charset="0"/>
              </a:rPr>
              <a:t>”</a:t>
            </a:r>
            <a:endParaRPr lang="pt-BR" sz="2800" dirty="0">
              <a:solidFill>
                <a:schemeClr val="accent5">
                  <a:lumMod val="75000"/>
                </a:schemeClr>
              </a:solidFill>
              <a:cs typeface="Calibri Light" panose="020F0302020204030204" pitchFamily="34" charset="0"/>
            </a:endParaRPr>
          </a:p>
          <a:p>
            <a:pPr eaLnBrk="1" hangingPunct="1"/>
            <a:endParaRPr lang="pt-BR" sz="2400" dirty="0"/>
          </a:p>
          <a:p>
            <a:pPr eaLnBrk="1" hangingPunct="1"/>
            <a:endParaRPr lang="pt-BR" sz="4000" dirty="0"/>
          </a:p>
          <a:p>
            <a:pPr eaLnBrk="1" hangingPunct="1"/>
            <a:endParaRPr lang="pt-BR" sz="2200" dirty="0"/>
          </a:p>
          <a:p>
            <a:pPr eaLnBrk="1" hangingPunct="1"/>
            <a:endParaRPr 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26368" y="4481736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2">
                    <a:lumMod val="50000"/>
                  </a:schemeClr>
                </a:solidFill>
                <a:latin typeface="Futura Bk BT" pitchFamily="34" charset="0"/>
              </a:rPr>
              <a:t>Salvador Dalí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D485B0B-2218-4986-BB1B-4C1238079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48" y="4117170"/>
            <a:ext cx="1656184" cy="274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837729" y="2380345"/>
            <a:ext cx="795528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Obrigado!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606681" y="2875002"/>
            <a:ext cx="338925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91" name="Shape 391"/>
          <p:cNvGrpSpPr/>
          <p:nvPr/>
        </p:nvGrpSpPr>
        <p:grpSpPr>
          <a:xfrm>
            <a:off x="214282" y="4357694"/>
            <a:ext cx="798022" cy="815060"/>
            <a:chOff x="685909" y="4475163"/>
            <a:chExt cx="150813" cy="150813"/>
          </a:xfrm>
        </p:grpSpPr>
        <p:sp>
          <p:nvSpPr>
            <p:cNvPr id="392" name="Shape 392"/>
            <p:cNvSpPr/>
            <p:nvPr/>
          </p:nvSpPr>
          <p:spPr>
            <a:xfrm>
              <a:off x="685909" y="4475163"/>
              <a:ext cx="150813" cy="1508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724913" y="4524377"/>
              <a:ext cx="82692" cy="52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69" y="31744"/>
                  </a:moveTo>
                  <a:lnTo>
                    <a:pt x="117569" y="31744"/>
                  </a:lnTo>
                  <a:lnTo>
                    <a:pt x="65635" y="73604"/>
                  </a:lnTo>
                  <a:lnTo>
                    <a:pt x="62762" y="75697"/>
                  </a:lnTo>
                  <a:lnTo>
                    <a:pt x="59889" y="75697"/>
                  </a:lnTo>
                  <a:lnTo>
                    <a:pt x="56795" y="75697"/>
                  </a:lnTo>
                  <a:lnTo>
                    <a:pt x="53922" y="73604"/>
                  </a:lnTo>
                  <a:lnTo>
                    <a:pt x="2430" y="31744"/>
                  </a:lnTo>
                  <a:lnTo>
                    <a:pt x="883" y="31046"/>
                  </a:lnTo>
                  <a:lnTo>
                    <a:pt x="0" y="31744"/>
                  </a:lnTo>
                  <a:lnTo>
                    <a:pt x="0" y="32441"/>
                  </a:lnTo>
                  <a:lnTo>
                    <a:pt x="0" y="34534"/>
                  </a:lnTo>
                  <a:lnTo>
                    <a:pt x="0" y="110581"/>
                  </a:lnTo>
                  <a:lnTo>
                    <a:pt x="0" y="111976"/>
                  </a:lnTo>
                  <a:lnTo>
                    <a:pt x="441" y="114069"/>
                  </a:lnTo>
                  <a:lnTo>
                    <a:pt x="1988" y="116511"/>
                  </a:lnTo>
                  <a:lnTo>
                    <a:pt x="4640" y="119302"/>
                  </a:lnTo>
                  <a:lnTo>
                    <a:pt x="5303" y="120000"/>
                  </a:lnTo>
                  <a:lnTo>
                    <a:pt x="6629" y="120000"/>
                  </a:lnTo>
                  <a:lnTo>
                    <a:pt x="113370" y="120000"/>
                  </a:lnTo>
                  <a:lnTo>
                    <a:pt x="114254" y="120000"/>
                  </a:lnTo>
                  <a:lnTo>
                    <a:pt x="115359" y="119302"/>
                  </a:lnTo>
                  <a:lnTo>
                    <a:pt x="118011" y="116511"/>
                  </a:lnTo>
                  <a:lnTo>
                    <a:pt x="119116" y="114069"/>
                  </a:lnTo>
                  <a:lnTo>
                    <a:pt x="119558" y="111976"/>
                  </a:lnTo>
                  <a:lnTo>
                    <a:pt x="120000" y="110581"/>
                  </a:lnTo>
                  <a:lnTo>
                    <a:pt x="120000" y="34534"/>
                  </a:lnTo>
                  <a:lnTo>
                    <a:pt x="120000" y="32441"/>
                  </a:lnTo>
                  <a:lnTo>
                    <a:pt x="119558" y="31744"/>
                  </a:lnTo>
                  <a:lnTo>
                    <a:pt x="118674" y="31046"/>
                  </a:lnTo>
                  <a:lnTo>
                    <a:pt x="117569" y="31744"/>
                  </a:lnTo>
                  <a:close/>
                  <a:moveTo>
                    <a:pt x="4198" y="10813"/>
                  </a:moveTo>
                  <a:lnTo>
                    <a:pt x="4198" y="10813"/>
                  </a:lnTo>
                  <a:lnTo>
                    <a:pt x="53922" y="53372"/>
                  </a:lnTo>
                  <a:lnTo>
                    <a:pt x="56795" y="54418"/>
                  </a:lnTo>
                  <a:lnTo>
                    <a:pt x="59889" y="55116"/>
                  </a:lnTo>
                  <a:lnTo>
                    <a:pt x="63204" y="54418"/>
                  </a:lnTo>
                  <a:lnTo>
                    <a:pt x="65635" y="53372"/>
                  </a:lnTo>
                  <a:lnTo>
                    <a:pt x="115801" y="10813"/>
                  </a:lnTo>
                  <a:lnTo>
                    <a:pt x="117127" y="10116"/>
                  </a:lnTo>
                  <a:lnTo>
                    <a:pt x="118232" y="8372"/>
                  </a:lnTo>
                  <a:lnTo>
                    <a:pt x="119116" y="6279"/>
                  </a:lnTo>
                  <a:lnTo>
                    <a:pt x="119558" y="4883"/>
                  </a:lnTo>
                  <a:lnTo>
                    <a:pt x="119558" y="3488"/>
                  </a:lnTo>
                  <a:lnTo>
                    <a:pt x="119116" y="1395"/>
                  </a:lnTo>
                  <a:lnTo>
                    <a:pt x="118232" y="0"/>
                  </a:lnTo>
                  <a:lnTo>
                    <a:pt x="115801" y="0"/>
                  </a:lnTo>
                  <a:lnTo>
                    <a:pt x="3756" y="0"/>
                  </a:lnTo>
                  <a:lnTo>
                    <a:pt x="1767" y="0"/>
                  </a:lnTo>
                  <a:lnTo>
                    <a:pt x="441" y="1395"/>
                  </a:lnTo>
                  <a:lnTo>
                    <a:pt x="0" y="3488"/>
                  </a:lnTo>
                  <a:lnTo>
                    <a:pt x="0" y="4883"/>
                  </a:lnTo>
                  <a:lnTo>
                    <a:pt x="883" y="6279"/>
                  </a:lnTo>
                  <a:lnTo>
                    <a:pt x="1325" y="8372"/>
                  </a:lnTo>
                  <a:lnTo>
                    <a:pt x="2430" y="10116"/>
                  </a:lnTo>
                  <a:lnTo>
                    <a:pt x="4198" y="10813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Shape 394"/>
          <p:cNvSpPr txBox="1"/>
          <p:nvPr/>
        </p:nvSpPr>
        <p:spPr>
          <a:xfrm>
            <a:off x="1142431" y="4077072"/>
            <a:ext cx="3571900" cy="8882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ahirtonlopes@gmail.com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smtClean="0">
                <a:latin typeface="Lato"/>
                <a:ea typeface="Lato"/>
                <a:cs typeface="Lato"/>
                <a:sym typeface="Lato"/>
              </a:rPr>
              <a:t>github.com/</a:t>
            </a:r>
            <a:r>
              <a:rPr lang="en-US" sz="2400" dirty="0" err="1" smtClean="0">
                <a:latin typeface="Lato"/>
                <a:ea typeface="Lato"/>
                <a:cs typeface="Lato"/>
                <a:sym typeface="Lato"/>
              </a:rPr>
              <a:t>AhirtonLopes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slideshare.net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JosAhirtonBatistaLop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C638384-5302-D242-B5C0-65DC5650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59" y="1916832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48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ítulo 1"/>
          <p:cNvSpPr>
            <a:spLocks noGrp="1"/>
          </p:cNvSpPr>
          <p:nvPr>
            <p:ph type="ctrTitle"/>
          </p:nvPr>
        </p:nvSpPr>
        <p:spPr>
          <a:xfrm>
            <a:off x="1214414" y="500042"/>
            <a:ext cx="7056438" cy="504825"/>
          </a:xfrm>
        </p:spPr>
        <p:txBody>
          <a:bodyPr/>
          <a:lstStyle/>
          <a:p>
            <a:pPr algn="ctr"/>
            <a:r>
              <a:rPr lang="pt-BR" altLang="en-US" sz="2800" dirty="0" err="1" smtClean="0"/>
              <a:t>Deep</a:t>
            </a:r>
            <a:r>
              <a:rPr lang="pt-BR" altLang="en-US" sz="2800" dirty="0" smtClean="0"/>
              <a:t> </a:t>
            </a:r>
            <a:r>
              <a:rPr lang="pt-BR" altLang="en-US" sz="2800" dirty="0" err="1" smtClean="0"/>
              <a:t>Learning</a:t>
            </a:r>
            <a:r>
              <a:rPr lang="pt-BR" altLang="en-US" sz="2800" dirty="0" smtClean="0"/>
              <a:t> – Redes Neurais Recorrentes - </a:t>
            </a:r>
            <a:r>
              <a:rPr lang="en-US" sz="2800" dirty="0" smtClean="0"/>
              <a:t>“Vanilla” Neural Network</a:t>
            </a:r>
            <a:endParaRPr lang="en-US" altLang="en-US" sz="28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5375" y="1052513"/>
            <a:ext cx="194945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1"/>
          <p:cNvSpPr>
            <a:spLocks noChangeArrowheads="1"/>
          </p:cNvSpPr>
          <p:nvPr/>
        </p:nvSpPr>
        <p:spPr bwMode="auto">
          <a:xfrm>
            <a:off x="3159125" y="6394450"/>
            <a:ext cx="2901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“Vanilla” Neural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/>
          <p:cNvSpPr>
            <a:spLocks noGrp="1"/>
          </p:cNvSpPr>
          <p:nvPr>
            <p:ph type="ctrTitle"/>
          </p:nvPr>
        </p:nvSpPr>
        <p:spPr>
          <a:xfrm>
            <a:off x="1214414" y="571480"/>
            <a:ext cx="7056438" cy="504825"/>
          </a:xfrm>
        </p:spPr>
        <p:txBody>
          <a:bodyPr/>
          <a:lstStyle/>
          <a:p>
            <a:pPr algn="ctr"/>
            <a:r>
              <a:rPr lang="pt-BR" altLang="en-US" sz="2800" dirty="0" err="1" smtClean="0"/>
              <a:t>Deep</a:t>
            </a:r>
            <a:r>
              <a:rPr lang="pt-BR" altLang="en-US" sz="2800" dirty="0" smtClean="0"/>
              <a:t> </a:t>
            </a:r>
            <a:r>
              <a:rPr lang="pt-BR" altLang="en-US" sz="2800" dirty="0" err="1" smtClean="0"/>
              <a:t>Learning</a:t>
            </a:r>
            <a:r>
              <a:rPr lang="pt-BR" altLang="en-US" sz="2800" dirty="0" smtClean="0"/>
              <a:t> – Redes Neurais Recorrentes – </a:t>
            </a:r>
            <a:r>
              <a:rPr lang="pt-BR" altLang="en-US" sz="2800" dirty="0" err="1" smtClean="0"/>
              <a:t>Sequ</a:t>
            </a:r>
            <a:r>
              <a:rPr lang="en-US" altLang="en-US" sz="2800" dirty="0" err="1" smtClean="0"/>
              <a:t>ência</a:t>
            </a:r>
            <a:r>
              <a:rPr lang="en-US" altLang="en-US" sz="2800" dirty="0" smtClean="0"/>
              <a:t> de </a:t>
            </a:r>
            <a:r>
              <a:rPr lang="en-US" altLang="en-US" sz="2800" dirty="0" err="1" smtClean="0"/>
              <a:t>Processos</a:t>
            </a:r>
            <a:endParaRPr lang="en-US" altLang="en-US" sz="2800" dirty="0" smtClean="0"/>
          </a:p>
        </p:txBody>
      </p:sp>
      <p:pic>
        <p:nvPicPr>
          <p:cNvPr id="1638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27225"/>
            <a:ext cx="91440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ctangle 1"/>
          <p:cNvSpPr>
            <a:spLocks noChangeArrowheads="1"/>
          </p:cNvSpPr>
          <p:nvPr/>
        </p:nvSpPr>
        <p:spPr bwMode="auto">
          <a:xfrm>
            <a:off x="2286000" y="5373688"/>
            <a:ext cx="4572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Um para muitos - por exemplo, legenda automatizada de imagens;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Imagem -&gt; sequência de palavras.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ckTem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ck2">
      <a:majorFont>
        <a:latin typeface="Arial Rounded MT Bold"/>
        <a:ea typeface=""/>
        <a:cs typeface=""/>
      </a:majorFont>
      <a:minorFont>
        <a:latin typeface="Consolas"/>
        <a:ea typeface=""/>
        <a:cs typeface=""/>
      </a:minorFont>
    </a:fontScheme>
    <a:fmtScheme name="Patrimônio Líquid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15747</TotalTime>
  <Words>2771</Words>
  <Application>Microsoft Macintosh PowerPoint</Application>
  <PresentationFormat>Apresentação na tela (4:3)</PresentationFormat>
  <Paragraphs>379</Paragraphs>
  <Slides>79</Slides>
  <Notes>75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0" baseType="lpstr">
      <vt:lpstr>MackTema</vt:lpstr>
      <vt:lpstr>Slide 1</vt:lpstr>
      <vt:lpstr>About Me</vt:lpstr>
      <vt:lpstr>Ferramentais</vt:lpstr>
      <vt:lpstr>Deep Learning –  Redes Neurais Recorrentes</vt:lpstr>
      <vt:lpstr>Deep Learning –  Redes Neurais Recorrentes</vt:lpstr>
      <vt:lpstr>Deep Learning –  Redes Neurais Recorrentes</vt:lpstr>
      <vt:lpstr>Deep Learning –  Redes Neurais Recorrentes</vt:lpstr>
      <vt:lpstr>Deep Learning – Redes Neurais Recorrentes - “Vanilla” Neural Network</vt:lpstr>
      <vt:lpstr>Deep Learning – Redes Neurais Recorrentes – Sequência de Processos</vt:lpstr>
      <vt:lpstr>Deep Learning – Redes Neurais Recorrentes – Sequência de Processos</vt:lpstr>
      <vt:lpstr>Deep Learning – Redes Neurais Recorrentes – Sequência de Processos</vt:lpstr>
      <vt:lpstr>Deep Learning – Redes Neurais Recorrentes – Sequência de Processos</vt:lpstr>
      <vt:lpstr>Deep Learning – Redes Neurais Recorrentes - Processamento Sequencial de Dados Não Sequenciais. </vt:lpstr>
      <vt:lpstr>Deep Learning – Redes Neurais Recorrentes - Processamento Sequencial de Dados Não Sequenciais</vt:lpstr>
      <vt:lpstr>Deep Learning – Redes Neurais Recorrentes</vt:lpstr>
      <vt:lpstr>Deep Learning – Redes Neurais Recorrentes</vt:lpstr>
      <vt:lpstr>Deep Learning – Redes Neurais Recorrentes</vt:lpstr>
      <vt:lpstr>Deep Learning – Redes Neurais Recorrentes</vt:lpstr>
      <vt:lpstr>Deep Learning – Redes Neurais Recorrentes “Vanilla”</vt:lpstr>
      <vt:lpstr>Deep Learning – Redes Neurais Recorrentes “Vanilla” – Gráfico Computacional</vt:lpstr>
      <vt:lpstr>Deep Learning – Redes Neurais Recorrentes “Vanilla” - Gráfico Computacional</vt:lpstr>
      <vt:lpstr>Deep Learning – Redes Neurais Recorrentes “Vanilla” - Gráfico Computacional</vt:lpstr>
      <vt:lpstr>Deep Learning – Redes Neurais Recorrentes “Vanilla” - Gráfico Computacional</vt:lpstr>
      <vt:lpstr>Deep Learning – Redes Neurais Recorrentes “Muitos para Muitos” - Gráfico Computacional</vt:lpstr>
      <vt:lpstr>Deep Learning – Redes Neurais Recorrentes “Muitos para Muitos” - Gráfico Computacional</vt:lpstr>
      <vt:lpstr>Deep Learning – Redes Neurais Recorrentes “Muitos para Muitos” - Gráfico Computacional</vt:lpstr>
      <vt:lpstr>Deep Learning – Redes Neurais Recorrentes “Muitos para Um” - Gráfico Computacional</vt:lpstr>
      <vt:lpstr>Deep Learning – Redes Neurais Recorrentes “Um para Muitos” - Gráfico Computacional</vt:lpstr>
      <vt:lpstr>Deep Learning – Redes Neurais Recorrentes “Muitos para Um + Um para Muitos” - Gráfico Computacional</vt:lpstr>
      <vt:lpstr>Deep Learning – Redes Neurais Recorrentes “Muitos para Um + Um para Muitos” - Gráfico Computacional</vt:lpstr>
      <vt:lpstr>Deep Learning – Redes Neurais Recorrentes – Exemplo Modelo de Linguagem a nível de caractere</vt:lpstr>
      <vt:lpstr>Deep Learning – Redes Neurais Recorrentes – Exemplo Modelo de Linguagem a nível de caractere</vt:lpstr>
      <vt:lpstr>Deep Learning – Redes Neurais Recorrentes – Exemplo Modelo de Linguagem a nível de caractere</vt:lpstr>
      <vt:lpstr>Deep Learning – Redes Neurais Recorrentes – Exemplo Modelo de Linguagem a nível de Caractere</vt:lpstr>
      <vt:lpstr>Deep Learning – Redes Neurais Recorrentes – Exemplo Modelo de Linguagem a nível de Caractere</vt:lpstr>
      <vt:lpstr>Deep Learning – Redes Neurais Recorrentes – Exemplo Modelo de Linguagem a nível de Caractere</vt:lpstr>
      <vt:lpstr>Deep Learning – Redes Neurais Recorrentes – Exemplo Modelo de Linguagem a nível de Caractere</vt:lpstr>
      <vt:lpstr>Deep Learning – Redes Neurais Recorrentes – Backpropagation no tempo</vt:lpstr>
      <vt:lpstr>Deep Learning – Redes Neurais Recorrentes – Backpropagation no tempo de forma truncada</vt:lpstr>
      <vt:lpstr>Deep Learning – Redes Neurais Recorrentes – Backpropagation no tempo de forma truncada</vt:lpstr>
      <vt:lpstr>Deep Learning – Redes Neurais Recorrentes – Backpropagation no tempo de forma truncada</vt:lpstr>
      <vt:lpstr>Deep Learning – Redes Neurais Recorrentes – Exemplos</vt:lpstr>
      <vt:lpstr>Deep Learning – Redes Neurais Recorrentes – Exemplos</vt:lpstr>
      <vt:lpstr>Deep Learning – Redes Neurais Recorrentes – Exemplos</vt:lpstr>
      <vt:lpstr>Deep Learning – Redes Neurais Recorrentes – Busca por células interpretáveis</vt:lpstr>
      <vt:lpstr>Deep Learning – Redes Neurais Recorrentes – Busca por células interpretáveis</vt:lpstr>
      <vt:lpstr>Deep Learning – Redes Neurais Recorrentes – Busca por células interpretáveis</vt:lpstr>
      <vt:lpstr>Deep Learning – Redes Neurais Recorrentes – Busca por células interpretáveis</vt:lpstr>
      <vt:lpstr>Deep Learning – Redes Neurais Recorrentes – Busca por células interpretáveis</vt:lpstr>
      <vt:lpstr>Deep Learning – Redes Neurais Recorrentes – Busca por células interpretáveis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Redes Neurais Recorrentes – Legenda automatizada de imagem</vt:lpstr>
      <vt:lpstr>Deep Learning – Legendas automatizadas de imagens</vt:lpstr>
      <vt:lpstr>Deep Learning – Legendas automatizadas de imagens – Casos de falha</vt:lpstr>
      <vt:lpstr>Deep Learning – Legenda automatizada utilizando “atenção”</vt:lpstr>
      <vt:lpstr>Deep Learning – Legenda automatizada utilizando “atenção”</vt:lpstr>
      <vt:lpstr>Deep Learning – Legenda automatizada utilizando “atenção”</vt:lpstr>
      <vt:lpstr>Deep Learning – Legenda automatizada utilizando “atenção”</vt:lpstr>
      <vt:lpstr>Deep Learning – Legenda automatizada utilizando “atenção”</vt:lpstr>
      <vt:lpstr>Deep Learning – Legenda automatizada utilizando “atenção”</vt:lpstr>
      <vt:lpstr>Deep Learning – Legenda automatizada utilizando “atenção”</vt:lpstr>
      <vt:lpstr>Deep Learning – Legenda automatizada utilizando “atenção”</vt:lpstr>
      <vt:lpstr>Deep Learning – Legenda automatizada utilizando “atenção”</vt:lpstr>
      <vt:lpstr>Deep Learning – Legenda automatizada utilizando “atenção”</vt:lpstr>
      <vt:lpstr>Deep Learning – Q&amp;A visual</vt:lpstr>
      <vt:lpstr>Deep Learning – Q&amp;A visual</vt:lpstr>
      <vt:lpstr>Slide 77</vt:lpstr>
      <vt:lpstr>Slide 78</vt:lpstr>
      <vt:lpstr>Slide 79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Jose Ahirton Batista Lopes Filho</cp:lastModifiedBy>
  <cp:revision>665</cp:revision>
  <dcterms:created xsi:type="dcterms:W3CDTF">2009-11-26T19:30:22Z</dcterms:created>
  <dcterms:modified xsi:type="dcterms:W3CDTF">2019-08-27T21:17:56Z</dcterms:modified>
</cp:coreProperties>
</file>